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84" r:id="rId3"/>
    <p:sldId id="261" r:id="rId4"/>
    <p:sldId id="269" r:id="rId5"/>
    <p:sldId id="270" r:id="rId6"/>
    <p:sldId id="271" r:id="rId7"/>
    <p:sldId id="259" r:id="rId8"/>
    <p:sldId id="260" r:id="rId9"/>
    <p:sldId id="262" r:id="rId10"/>
    <p:sldId id="263" r:id="rId11"/>
    <p:sldId id="264" r:id="rId12"/>
    <p:sldId id="266" r:id="rId13"/>
    <p:sldId id="267" r:id="rId14"/>
    <p:sldId id="268" r:id="rId15"/>
    <p:sldId id="272" r:id="rId16"/>
    <p:sldId id="273" r:id="rId17"/>
    <p:sldId id="265" r:id="rId18"/>
  </p:sldIdLst>
  <p:sldSz cx="12192000" cy="6858000"/>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F2188470-9481-4FA5-A92C-F9E5F53B1DF5}">
          <p14:sldIdLst>
            <p14:sldId id="256"/>
            <p14:sldId id="284"/>
            <p14:sldId id="261"/>
            <p14:sldId id="269"/>
            <p14:sldId id="270"/>
            <p14:sldId id="271"/>
            <p14:sldId id="259"/>
            <p14:sldId id="260"/>
            <p14:sldId id="262"/>
            <p14:sldId id="263"/>
            <p14:sldId id="264"/>
            <p14:sldId id="266"/>
            <p14:sldId id="267"/>
            <p14:sldId id="268"/>
            <p14:sldId id="272"/>
            <p14:sldId id="273"/>
            <p14:sldId id="265"/>
          </p14:sldIdLst>
        </p14:section>
        <p14:section name="Naamloze sectie" id="{C4CB6A40-C6E0-4E34-95B3-4970D8EAC13F}">
          <p14:sldIdLst/>
        </p14:section>
      </p14:sectionLst>
    </p:ext>
    <p:ext uri="{EFAFB233-063F-42B5-8137-9DF3F51BA10A}">
      <p15:sldGuideLst xmlns:p15="http://schemas.microsoft.com/office/powerpoint/2012/main">
        <p15:guide id="1" pos="518" userDrawn="1">
          <p15:clr>
            <a:srgbClr val="A4A3A4"/>
          </p15:clr>
        </p15:guide>
        <p15:guide id="2" orient="horz" pos="2160">
          <p15:clr>
            <a:srgbClr val="A4A3A4"/>
          </p15:clr>
        </p15:guide>
        <p15:guide id="3" orient="horz" pos="10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out Drenthel" initials="AD [7]" lastIdx="1" clrIdx="6"/>
  <p:cmAuthor id="1" name="Arnout Drenthel" initials="AD" lastIdx="1" clrIdx="0"/>
  <p:cmAuthor id="8" name="Arnout Drenthel" initials="AD [8]" lastIdx="1" clrIdx="7"/>
  <p:cmAuthor id="2" name="Arnout Drenthel" initials="AD [2]" lastIdx="1" clrIdx="1"/>
  <p:cmAuthor id="9" name="Arnout Drenthel" initials="AD [9]" lastIdx="1" clrIdx="8"/>
  <p:cmAuthor id="3" name="Arnout Drenthel" initials="AD [3]" lastIdx="1" clrIdx="2"/>
  <p:cmAuthor id="10" name="Bredewout, mr. N.J. (Niels)" initials="BmN(" lastIdx="1" clrIdx="9">
    <p:extLst>
      <p:ext uri="{19B8F6BF-5375-455C-9EA6-DF929625EA0E}">
        <p15:presenceInfo xmlns:p15="http://schemas.microsoft.com/office/powerpoint/2012/main" userId="S::niels.bredewout@agentschaptelecom.nl::0d74f785-b278-4c16-982b-8aa0cd985642" providerId="AD"/>
      </p:ext>
    </p:extLst>
  </p:cmAuthor>
  <p:cmAuthor id="4" name="Arnout Drenthel" initials="AD [4]" lastIdx="1" clrIdx="3"/>
  <p:cmAuthor id="5" name="Arnout Drenthel" initials="AD [5]" lastIdx="1" clrIdx="4"/>
  <p:cmAuthor id="6" name="Arnout Drenthel" initials="AD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7" autoAdjust="0"/>
    <p:restoredTop sz="94341" autoAdjust="0"/>
  </p:normalViewPr>
  <p:slideViewPr>
    <p:cSldViewPr snapToGrid="0">
      <p:cViewPr varScale="1">
        <p:scale>
          <a:sx n="113" d="100"/>
          <a:sy n="113" d="100"/>
        </p:scale>
        <p:origin x="312" y="114"/>
      </p:cViewPr>
      <p:guideLst>
        <p:guide pos="518"/>
        <p:guide orient="horz" pos="2160"/>
        <p:guide orient="horz" pos="103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224"/>
    </p:cViewPr>
  </p:sorterViewPr>
  <p:notesViewPr>
    <p:cSldViewPr snapToGrid="0">
      <p:cViewPr varScale="1">
        <p:scale>
          <a:sx n="81" d="100"/>
          <a:sy n="81" d="100"/>
        </p:scale>
        <p:origin x="23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4C6709BA-0250-418B-A227-469BF0F69AD3}" type="datetimeFigureOut">
              <a:rPr lang="nl-NL" smtClean="0"/>
              <a:t>5-7-2022</a:t>
            </a:fld>
            <a:endParaRPr lang="nl-NL"/>
          </a:p>
        </p:txBody>
      </p:sp>
      <p:sp>
        <p:nvSpPr>
          <p:cNvPr id="4" name="Tijdelijke aanduiding voor voettekst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E7A4FE01-11FF-43DA-B7F5-6592B996E3FA}" type="slidenum">
              <a:rPr lang="nl-NL" smtClean="0"/>
              <a:t>‹nr.›</a:t>
            </a:fld>
            <a:endParaRPr lang="nl-NL"/>
          </a:p>
        </p:txBody>
      </p:sp>
    </p:spTree>
    <p:extLst>
      <p:ext uri="{BB962C8B-B14F-4D97-AF65-F5344CB8AC3E}">
        <p14:creationId xmlns:p14="http://schemas.microsoft.com/office/powerpoint/2010/main" val="16817977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4-25T12:03:34.504"/>
    </inkml:context>
    <inkml:brush xml:id="br0">
      <inkml:brushProperty name="width" value="0.1" units="cm"/>
      <inkml:brushProperty name="height" value="0.1" units="cm"/>
      <inkml:brushProperty name="color" value="#FF0066"/>
      <inkml:brushProperty name="ignorePressure" value="1"/>
    </inkml:brush>
  </inkml:definitions>
  <inkml:trace contextRef="#ctx0" brushRef="#br0">1 0,'5'0,"3"0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FAD30240-3B76-4E52-B42B-C39F5C218F4D}" type="datetimeFigureOut">
              <a:rPr lang="nl-NL" smtClean="0"/>
              <a:t>5-7-2022</a:t>
            </a:fld>
            <a:endParaRPr lang="nl-NL"/>
          </a:p>
        </p:txBody>
      </p:sp>
      <p:sp>
        <p:nvSpPr>
          <p:cNvPr id="4" name="Tijdelijke aanduiding voor dia-afbeelding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DE501649-886C-4324-AD4C-E61C88D47728}" type="slidenum">
              <a:rPr lang="nl-NL" smtClean="0"/>
              <a:t>‹nr.›</a:t>
            </a:fld>
            <a:endParaRPr lang="nl-NL"/>
          </a:p>
        </p:txBody>
      </p:sp>
    </p:spTree>
    <p:extLst>
      <p:ext uri="{BB962C8B-B14F-4D97-AF65-F5344CB8AC3E}">
        <p14:creationId xmlns:p14="http://schemas.microsoft.com/office/powerpoint/2010/main" val="116995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7.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7.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pic>
        <p:nvPicPr>
          <p:cNvPr id="5" name="Afbeelding 4">
            <a:extLst>
              <a:ext uri="{FF2B5EF4-FFF2-40B4-BE49-F238E27FC236}">
                <a16:creationId xmlns:a16="http://schemas.microsoft.com/office/drawing/2014/main" id="{14611018-E0D5-BF45-B124-6BD0F554E3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8087730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Klikken om de tekststijl van het model te bewerken</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Klikken om de tekststijl van het model te bewerken</a:t>
            </a:r>
          </a:p>
        </p:txBody>
      </p:sp>
      <p:sp>
        <p:nvSpPr>
          <p:cNvPr id="2" name="Titel 1"/>
          <p:cNvSpPr>
            <a:spLocks noGrp="1"/>
          </p:cNvSpPr>
          <p:nvPr>
            <p:ph type="title"/>
          </p:nvPr>
        </p:nvSpPr>
        <p:spPr/>
        <p:txBody>
          <a:bodyPr/>
          <a:lstStyle/>
          <a:p>
            <a:r>
              <a:rPr lang="nl-NL"/>
              <a:t>Klik om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3800174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Klikken om de tekststijl van het model te bewerken</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Klikken om de tekststijl van het model te bewerken</a:t>
            </a:r>
          </a:p>
        </p:txBody>
      </p:sp>
      <p:sp>
        <p:nvSpPr>
          <p:cNvPr id="10" name="Titel 9"/>
          <p:cNvSpPr>
            <a:spLocks noGrp="1"/>
          </p:cNvSpPr>
          <p:nvPr>
            <p:ph type="title"/>
          </p:nvPr>
        </p:nvSpPr>
        <p:spPr/>
        <p:txBody>
          <a:bodyPr/>
          <a:lstStyle/>
          <a:p>
            <a:r>
              <a:rPr lang="nl-NL"/>
              <a:t>Klik om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90576183"/>
      </p:ext>
    </p:extLst>
  </p:cSld>
  <p:clrMapOvr>
    <a:masterClrMapping/>
  </p:clrMapOvr>
  <p:extLst>
    <p:ext uri="{DCECCB84-F9BA-43D5-87BE-67443E8EF086}">
      <p15:sldGuideLst xmlns:p15="http://schemas.microsoft.com/office/powerpoint/2012/main">
        <p15:guide id="1" pos="3988" userDrawn="1">
          <p15:clr>
            <a:srgbClr val="FBAE40"/>
          </p15:clr>
        </p15:guide>
        <p15:guide id="2" pos="3693" userDrawn="1">
          <p15:clr>
            <a:srgbClr val="FBAE40"/>
          </p15:clr>
        </p15:guide>
        <p15:guide id="3" orient="horz" pos="166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79042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908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Klikken om de tekststijl van het model te bewerken</a:t>
            </a:r>
          </a:p>
        </p:txBody>
      </p:sp>
      <p:sp>
        <p:nvSpPr>
          <p:cNvPr id="3" name="Titel 2"/>
          <p:cNvSpPr>
            <a:spLocks noGrp="1"/>
          </p:cNvSpPr>
          <p:nvPr>
            <p:ph type="title"/>
          </p:nvPr>
        </p:nvSpPr>
        <p:spPr>
          <a:xfrm>
            <a:off x="635000" y="1052513"/>
            <a:ext cx="5003800" cy="948047"/>
          </a:xfrm>
        </p:spPr>
        <p:txBody>
          <a:bodyPr/>
          <a:lstStyle/>
          <a:p>
            <a:r>
              <a:rPr lang="nl-NL"/>
              <a:t>Klik om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6913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913976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729948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stijl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1AB1A3E9-97CB-CA43-9E2C-4CE700C68A5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841814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Klikken om de tekststijl van het model te bewerken</a:t>
            </a:r>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BE770F96-3C80-EF44-950D-D9743531401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44809955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Titel 8"/>
          <p:cNvSpPr>
            <a:spLocks noGrp="1"/>
          </p:cNvSpPr>
          <p:nvPr>
            <p:ph type="title"/>
          </p:nvPr>
        </p:nvSpPr>
        <p:spPr>
          <a:xfrm>
            <a:off x="635000" y="1052513"/>
            <a:ext cx="5003800" cy="948047"/>
          </a:xfrm>
        </p:spPr>
        <p:txBody>
          <a:bodyPr/>
          <a:lstStyle/>
          <a:p>
            <a:r>
              <a:rPr lang="nl-NL"/>
              <a:t>Klik om stijl te bewerken</a:t>
            </a:r>
            <a:endParaRPr lang="nl-NL" dirty="0"/>
          </a:p>
        </p:txBody>
      </p:sp>
      <p:sp>
        <p:nvSpPr>
          <p:cNvPr id="17"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2640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2" spcCol="468000"/>
          <a:lstStyle/>
          <a:p>
            <a:pPr lvl="0"/>
            <a:r>
              <a:rPr lang="nl-NL"/>
              <a:t>Klikken om de tekststijl van het model te bewerken</a:t>
            </a:r>
          </a:p>
        </p:txBody>
      </p:sp>
      <p:sp>
        <p:nvSpPr>
          <p:cNvPr id="2" name="Titel 1"/>
          <p:cNvSpPr>
            <a:spLocks noGrp="1"/>
          </p:cNvSpPr>
          <p:nvPr>
            <p:ph type="title"/>
          </p:nvPr>
        </p:nvSpPr>
        <p:spPr/>
        <p:txBody>
          <a:bodyPr/>
          <a:lstStyle/>
          <a:p>
            <a:r>
              <a:rPr lang="nl-NL"/>
              <a:t>Klik om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12921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stijl te bewerken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2">
            <a:extLst>
              <a:ext uri="{FF2B5EF4-FFF2-40B4-BE49-F238E27FC236}">
                <a16:creationId xmlns:a16="http://schemas.microsoft.com/office/drawing/2014/main" id="{E2861002-9B37-3648-AC12-62C3BB3C1FD0}"/>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B9945B71-DBE8-C64D-A8FF-A06662931AE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411097885"/>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Klikken om de tekststijl van het model te bewerken</a:t>
            </a:r>
          </a:p>
        </p:txBody>
      </p:sp>
      <p:sp>
        <p:nvSpPr>
          <p:cNvPr id="2" name="Titel 1"/>
          <p:cNvSpPr>
            <a:spLocks noGrp="1"/>
          </p:cNvSpPr>
          <p:nvPr>
            <p:ph type="title"/>
          </p:nvPr>
        </p:nvSpPr>
        <p:spPr>
          <a:xfrm>
            <a:off x="635000" y="1051200"/>
            <a:ext cx="5003800" cy="948047"/>
          </a:xfrm>
        </p:spPr>
        <p:txBody>
          <a:bodyPr/>
          <a:lstStyle/>
          <a:p>
            <a:r>
              <a:rPr lang="nl-NL"/>
              <a:t>Klik om stijl te bewerken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8" name="Tijdelijke aanduiding voor afbeelding 7">
            <a:extLst>
              <a:ext uri="{FF2B5EF4-FFF2-40B4-BE49-F238E27FC236}">
                <a16:creationId xmlns:a16="http://schemas.microsoft.com/office/drawing/2014/main" id="{1817E04A-B9A8-0D44-BBB8-122507EA0819}"/>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17298386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Klikken om de tekststijl van het model te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2" name="Afbeelding 11">
            <a:extLst>
              <a:ext uri="{FF2B5EF4-FFF2-40B4-BE49-F238E27FC236}">
                <a16:creationId xmlns:a16="http://schemas.microsoft.com/office/drawing/2014/main" id="{38466592-3EDA-8A4C-9A9E-0690EAD4E06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53006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637193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Klikken om de tekststijl van het model te bewerken</a:t>
            </a:r>
          </a:p>
        </p:txBody>
      </p:sp>
      <p:sp>
        <p:nvSpPr>
          <p:cNvPr id="10" name="Tijdelijke aanduiding voor datum 9"/>
          <p:cNvSpPr>
            <a:spLocks noGrp="1"/>
          </p:cNvSpPr>
          <p:nvPr>
            <p:ph type="dt" sz="half" idx="15"/>
          </p:nvPr>
        </p:nvSpPr>
        <p:spPr/>
        <p:txBody>
          <a:bodyPr/>
          <a:lstStyle>
            <a:lvl1pPr>
              <a:defRPr>
                <a:solidFill>
                  <a:schemeClr val="tx2"/>
                </a:solidFill>
              </a:defRPr>
            </a:lvl1pPr>
          </a:lstStyle>
          <a:p>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68891579"/>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Klikken om de tekststijl van het model te bewerken</a:t>
            </a:r>
          </a:p>
        </p:txBody>
      </p:sp>
      <p:sp>
        <p:nvSpPr>
          <p:cNvPr id="2" name="Titel 1"/>
          <p:cNvSpPr>
            <a:spLocks noGrp="1"/>
          </p:cNvSpPr>
          <p:nvPr>
            <p:ph type="title"/>
          </p:nvPr>
        </p:nvSpPr>
        <p:spPr>
          <a:xfrm>
            <a:off x="634206" y="3888000"/>
            <a:ext cx="5004594" cy="2333413"/>
          </a:xfrm>
        </p:spPr>
        <p:txBody>
          <a:bodyPr anchor="t" anchorCtr="0"/>
          <a:lstStyle/>
          <a:p>
            <a:r>
              <a:rPr lang="nl-NL"/>
              <a:t>Klik om stijl te bewerken</a:t>
            </a:r>
            <a:endParaRPr lang="nl-NL" dirty="0"/>
          </a:p>
        </p:txBody>
      </p:sp>
      <p:sp>
        <p:nvSpPr>
          <p:cNvPr id="9" name="Tijdelijke aanduiding voor datum 8"/>
          <p:cNvSpPr>
            <a:spLocks noGrp="1"/>
          </p:cNvSpPr>
          <p:nvPr>
            <p:ph type="dt" sz="half" idx="15"/>
          </p:nvPr>
        </p:nvSpPr>
        <p:spPr/>
        <p:txBody>
          <a:bodyPr/>
          <a:lstStyle/>
          <a:p>
            <a:endParaRPr lang="nl-NL" dirty="0"/>
          </a:p>
        </p:txBody>
      </p:sp>
      <p:sp>
        <p:nvSpPr>
          <p:cNvPr id="10" name="Tijdelijke aanduiding voor voettekst 9"/>
          <p:cNvSpPr>
            <a:spLocks noGrp="1"/>
          </p:cNvSpPr>
          <p:nvPr>
            <p:ph type="ftr" sz="quarter" idx="16"/>
          </p:nvPr>
        </p:nvSpPr>
        <p:spPr/>
        <p:txBody>
          <a:bodyPr/>
          <a:lstStyle/>
          <a:p>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140390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Klikken om de tekststijl van het model te bewerken</a:t>
            </a:r>
          </a:p>
        </p:txBody>
      </p:sp>
      <p:sp>
        <p:nvSpPr>
          <p:cNvPr id="8" name="Tijdelijke aanduiding voor datum 7"/>
          <p:cNvSpPr>
            <a:spLocks noGrp="1"/>
          </p:cNvSpPr>
          <p:nvPr>
            <p:ph type="dt" sz="half" idx="15"/>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28163388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Klikken om de tekststijl van het model te bewerken</a:t>
            </a:r>
          </a:p>
        </p:txBody>
      </p:sp>
      <p:sp>
        <p:nvSpPr>
          <p:cNvPr id="8" name="Tijdelijke aanduiding voor datum 7"/>
          <p:cNvSpPr>
            <a:spLocks noGrp="1"/>
          </p:cNvSpPr>
          <p:nvPr>
            <p:ph type="dt" sz="half" idx="15"/>
          </p:nvPr>
        </p:nvSpPr>
        <p:spPr/>
        <p:txBody>
          <a:bodyPr/>
          <a:lstStyle/>
          <a:p>
            <a:endParaRPr lang="nl-NL" dirty="0"/>
          </a:p>
        </p:txBody>
      </p:sp>
      <p:sp>
        <p:nvSpPr>
          <p:cNvPr id="9" name="Tijdelijke aanduiding voor voettekst 8"/>
          <p:cNvSpPr>
            <a:spLocks noGrp="1"/>
          </p:cNvSpPr>
          <p:nvPr>
            <p:ph type="ftr" sz="quarter" idx="16"/>
          </p:nvPr>
        </p:nvSpPr>
        <p:spPr/>
        <p:txBody>
          <a:bodyPr/>
          <a:lstStyle/>
          <a:p>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6104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stijl te bewerken</a:t>
            </a:r>
            <a:endParaRPr lang="nl-NL" dirty="0"/>
          </a:p>
        </p:txBody>
      </p:sp>
      <p:sp>
        <p:nvSpPr>
          <p:cNvPr id="13" name="Tijdelijke aanduiding voor datum 12"/>
          <p:cNvSpPr>
            <a:spLocks noGrp="1"/>
          </p:cNvSpPr>
          <p:nvPr>
            <p:ph type="dt" sz="half" idx="15"/>
          </p:nvPr>
        </p:nvSpPr>
        <p:spPr/>
        <p:txBody>
          <a:bodyPr/>
          <a:lstStyle/>
          <a:p>
            <a:endParaRPr lang="nl-NL" dirty="0"/>
          </a:p>
        </p:txBody>
      </p:sp>
      <p:sp>
        <p:nvSpPr>
          <p:cNvPr id="14" name="Tijdelijke aanduiding voor voettekst 13"/>
          <p:cNvSpPr>
            <a:spLocks noGrp="1"/>
          </p:cNvSpPr>
          <p:nvPr>
            <p:ph type="ftr" sz="quarter" idx="16"/>
          </p:nvPr>
        </p:nvSpPr>
        <p:spPr/>
        <p:txBody>
          <a:bodyPr/>
          <a:lstStyle/>
          <a:p>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15850997"/>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stijl te bewerken</a:t>
            </a:r>
            <a:endParaRPr lang="nl-NL" dirty="0"/>
          </a:p>
        </p:txBody>
      </p:sp>
      <p:sp>
        <p:nvSpPr>
          <p:cNvPr id="5" name="Tijdelijke aanduiding voor datum 4"/>
          <p:cNvSpPr>
            <a:spLocks noGrp="1"/>
          </p:cNvSpPr>
          <p:nvPr>
            <p:ph type="dt" sz="half" idx="15"/>
          </p:nvPr>
        </p:nvSpPr>
        <p:spPr/>
        <p:txBody>
          <a:bodyPr/>
          <a:lstStyle/>
          <a:p>
            <a:endParaRPr lang="nl-NL" dirty="0"/>
          </a:p>
        </p:txBody>
      </p:sp>
      <p:sp>
        <p:nvSpPr>
          <p:cNvPr id="6" name="Tijdelijke aanduiding voor voettekst 5"/>
          <p:cNvSpPr>
            <a:spLocks noGrp="1"/>
          </p:cNvSpPr>
          <p:nvPr>
            <p:ph type="ftr" sz="quarter" idx="16"/>
          </p:nvPr>
        </p:nvSpPr>
        <p:spPr/>
        <p:txBody>
          <a:bodyPr/>
          <a:lstStyle/>
          <a:p>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048046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pic>
        <p:nvPicPr>
          <p:cNvPr id="19" name="Afbeelding 18">
            <a:extLst>
              <a:ext uri="{FF2B5EF4-FFF2-40B4-BE49-F238E27FC236}">
                <a16:creationId xmlns:a16="http://schemas.microsoft.com/office/drawing/2014/main" id="{5FF1452E-61D4-2248-8677-11F4BF8179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21" name="Tijdelijke aanduiding voor afbeelding 22">
            <a:extLst>
              <a:ext uri="{FF2B5EF4-FFF2-40B4-BE49-F238E27FC236}">
                <a16:creationId xmlns:a16="http://schemas.microsoft.com/office/drawing/2014/main" id="{55BAFB1C-5D11-944A-96BB-FA74D8B08F85}"/>
              </a:ext>
            </a:extLst>
          </p:cNvPr>
          <p:cNvSpPr>
            <a:spLocks noGrp="1"/>
          </p:cNvSpPr>
          <p:nvPr>
            <p:ph type="pic" sz="quarter" idx="22"/>
          </p:nvPr>
        </p:nvSpPr>
        <p:spPr>
          <a:xfrm>
            <a:off x="0" y="0"/>
            <a:ext cx="6099175" cy="6858000"/>
          </a:xfrm>
          <a:custGeom>
            <a:avLst/>
            <a:gdLst>
              <a:gd name="connsiteX0" fmla="*/ 0 w 6099175"/>
              <a:gd name="connsiteY0" fmla="*/ 0 h 6858000"/>
              <a:gd name="connsiteX1" fmla="*/ 5782375 w 6099175"/>
              <a:gd name="connsiteY1" fmla="*/ 0 h 6858000"/>
              <a:gd name="connsiteX2" fmla="*/ 5782375 w 6099175"/>
              <a:gd name="connsiteY2" fmla="*/ 1278000 h 6858000"/>
              <a:gd name="connsiteX3" fmla="*/ 6099175 w 6099175"/>
              <a:gd name="connsiteY3" fmla="*/ 1278000 h 6858000"/>
              <a:gd name="connsiteX4" fmla="*/ 6099175 w 6099175"/>
              <a:gd name="connsiteY4" fmla="*/ 6858000 h 6858000"/>
              <a:gd name="connsiteX5" fmla="*/ 0 w 60991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9175" h="6858000">
                <a:moveTo>
                  <a:pt x="0" y="0"/>
                </a:moveTo>
                <a:lnTo>
                  <a:pt x="5782375" y="0"/>
                </a:lnTo>
                <a:lnTo>
                  <a:pt x="5782375" y="1278000"/>
                </a:lnTo>
                <a:lnTo>
                  <a:pt x="6099175" y="1278000"/>
                </a:lnTo>
                <a:lnTo>
                  <a:pt x="6099175" y="6858000"/>
                </a:lnTo>
                <a:lnTo>
                  <a:pt x="0" y="6858000"/>
                </a:lnTo>
                <a:close/>
              </a:path>
            </a:pathLst>
          </a:custGeom>
          <a:noFill/>
        </p:spPr>
        <p:txBody>
          <a:bodyPr wrap="square" lIns="612000" anchor="ctr" anchorCtr="0">
            <a:noAutofit/>
          </a:bodyPr>
          <a:lstStyle/>
          <a:p>
            <a:r>
              <a:rPr lang="nl-NL"/>
              <a:t>Klik op het pictogram als u een afbeelding wilt toevoegen</a:t>
            </a:r>
          </a:p>
        </p:txBody>
      </p:sp>
    </p:spTree>
    <p:extLst>
      <p:ext uri="{BB962C8B-B14F-4D97-AF65-F5344CB8AC3E}">
        <p14:creationId xmlns:p14="http://schemas.microsoft.com/office/powerpoint/2010/main" val="626223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67795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Tree>
    <p:extLst>
      <p:ext uri="{BB962C8B-B14F-4D97-AF65-F5344CB8AC3E}">
        <p14:creationId xmlns:p14="http://schemas.microsoft.com/office/powerpoint/2010/main" val="992402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Klikken om de tekststijl van het model te bewerken</a:t>
            </a:r>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59000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Klikken om de tekststijl van het model te bewerken</a:t>
            </a:r>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Klikken om de tekststijl van het model te bewerken</a:t>
            </a:r>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208688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Klikken om de tekststijl van het model te bewerken</a:t>
            </a:r>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0E8BB49C-81EE-D640-B093-EE3BB39828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0444380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89A82B9-7DCD-4B4C-A1E7-70EA56CC3EB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8280097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3124508-A1C5-A546-B635-25BCABA3FC1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351332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3" name="Afbeelding 12">
            <a:extLst>
              <a:ext uri="{FF2B5EF4-FFF2-40B4-BE49-F238E27FC236}">
                <a16:creationId xmlns:a16="http://schemas.microsoft.com/office/drawing/2014/main" id="{2A7CF36B-46BB-C94E-AE21-AE6C325851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41778383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7" name="Tijdelijke aanduiding voor datum 6"/>
          <p:cNvSpPr>
            <a:spLocks noGrp="1"/>
          </p:cNvSpPr>
          <p:nvPr>
            <p:ph type="dt" sz="half" idx="12"/>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F2AC70C0-3F62-AD40-8225-7DFC4A386A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12" name="Tijdelijke aanduiding voor afbeelding 12">
            <a:extLst>
              <a:ext uri="{FF2B5EF4-FFF2-40B4-BE49-F238E27FC236}">
                <a16:creationId xmlns:a16="http://schemas.microsoft.com/office/drawing/2014/main" id="{E71B0B9D-1DF0-634C-BB24-80EFB4F29B18}"/>
              </a:ext>
            </a:extLst>
          </p:cNvPr>
          <p:cNvSpPr>
            <a:spLocks noGrp="1"/>
          </p:cNvSpPr>
          <p:nvPr>
            <p:ph type="pic" sz="quarter" idx="11"/>
          </p:nvPr>
        </p:nvSpPr>
        <p:spPr>
          <a:xfrm>
            <a:off x="0" y="-1"/>
            <a:ext cx="12192000" cy="3427413"/>
          </a:xfrm>
          <a:custGeom>
            <a:avLst/>
            <a:gdLst>
              <a:gd name="connsiteX0" fmla="*/ 5779200 w 12192000"/>
              <a:gd name="connsiteY0" fmla="*/ 1 h 3427413"/>
              <a:gd name="connsiteX1" fmla="*/ 5779200 w 12192000"/>
              <a:gd name="connsiteY1" fmla="*/ 1278001 h 3427413"/>
              <a:gd name="connsiteX2" fmla="*/ 6412800 w 12192000"/>
              <a:gd name="connsiteY2" fmla="*/ 1278001 h 3427413"/>
              <a:gd name="connsiteX3" fmla="*/ 64128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9200" y="1"/>
                </a:moveTo>
                <a:lnTo>
                  <a:pt x="5779200" y="1278001"/>
                </a:lnTo>
                <a:lnTo>
                  <a:pt x="6412800" y="1278001"/>
                </a:lnTo>
                <a:lnTo>
                  <a:pt x="6412800" y="1"/>
                </a:lnTo>
                <a:close/>
                <a:moveTo>
                  <a:pt x="0" y="0"/>
                </a:moveTo>
                <a:lnTo>
                  <a:pt x="12192000" y="0"/>
                </a:lnTo>
                <a:lnTo>
                  <a:pt x="12192000" y="3427413"/>
                </a:lnTo>
                <a:lnTo>
                  <a:pt x="0" y="3427413"/>
                </a:lnTo>
                <a:close/>
              </a:path>
            </a:pathLst>
          </a:custGeom>
          <a:noFill/>
        </p:spPr>
        <p:txBody>
          <a:bodyPr vert="horz" wrap="square" lIns="612000" tIns="45720" rIns="91440" bIns="45720" rtlCol="0" anchor="ctr" anchorCtr="0">
            <a:noAutofit/>
          </a:bodyPr>
          <a:lstStyle>
            <a:lvl1pPr>
              <a:defRPr lang="nl-NL" dirty="0"/>
            </a:lvl1pPr>
          </a:lstStyle>
          <a:p>
            <a:pPr lvl="0"/>
            <a:r>
              <a:rPr lang="nl-NL"/>
              <a:t>Klik op het pictogram als u een afbeelding wilt toevoegen</a:t>
            </a:r>
            <a:endParaRPr lang="nl-NL" dirty="0"/>
          </a:p>
        </p:txBody>
      </p:sp>
    </p:spTree>
    <p:extLst>
      <p:ext uri="{BB962C8B-B14F-4D97-AF65-F5344CB8AC3E}">
        <p14:creationId xmlns:p14="http://schemas.microsoft.com/office/powerpoint/2010/main" val="20110038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stijl te bewerken</a:t>
            </a:r>
            <a:endParaRPr lang="nl-NL" dirty="0"/>
          </a:p>
        </p:txBody>
      </p:sp>
      <p:pic>
        <p:nvPicPr>
          <p:cNvPr id="11" name="Afbeelding 10">
            <a:extLst>
              <a:ext uri="{FF2B5EF4-FFF2-40B4-BE49-F238E27FC236}">
                <a16:creationId xmlns:a16="http://schemas.microsoft.com/office/drawing/2014/main" id="{7DF6F61C-97D5-AA49-8399-84317D3394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065973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stijl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5" name="Tijdelijke aanduiding voor datum 14"/>
          <p:cNvSpPr>
            <a:spLocks noGrp="1"/>
          </p:cNvSpPr>
          <p:nvPr>
            <p:ph type="dt" sz="half" idx="14"/>
          </p:nvPr>
        </p:nvSpPr>
        <p:spPr/>
        <p:txBody>
          <a:bodyPr/>
          <a:lstStyle/>
          <a:p>
            <a:endParaRPr lang="nl-NL" dirty="0"/>
          </a:p>
        </p:txBody>
      </p:sp>
      <p:sp>
        <p:nvSpPr>
          <p:cNvPr id="16" name="Tijdelijke aanduiding voor voettekst 15"/>
          <p:cNvSpPr>
            <a:spLocks noGrp="1"/>
          </p:cNvSpPr>
          <p:nvPr>
            <p:ph type="ftr" sz="quarter" idx="15"/>
          </p:nvPr>
        </p:nvSpPr>
        <p:spPr/>
        <p:txBody>
          <a:bodyPr/>
          <a:lstStyle/>
          <a:p>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2" name="Afbeelding 11">
            <a:extLst>
              <a:ext uri="{FF2B5EF4-FFF2-40B4-BE49-F238E27FC236}">
                <a16:creationId xmlns:a16="http://schemas.microsoft.com/office/drawing/2014/main" id="{3E728E48-643E-544D-A813-C0BAB23F9F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60994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pic>
        <p:nvPicPr>
          <p:cNvPr id="21" name="Afbeelding 20">
            <a:extLst>
              <a:ext uri="{FF2B5EF4-FFF2-40B4-BE49-F238E27FC236}">
                <a16:creationId xmlns:a16="http://schemas.microsoft.com/office/drawing/2014/main" id="{AF260D0C-1E71-C54C-BC16-D1CBE1023D9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48155229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Klikken om de tekststijl van het model te bewerken</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stijl te bewerken</a:t>
            </a:r>
            <a:endParaRPr lang="nl-NL" dirty="0"/>
          </a:p>
        </p:txBody>
      </p:sp>
      <p:sp>
        <p:nvSpPr>
          <p:cNvPr id="12" name="Tijdelijke aanduiding voor afbeelding 11">
            <a:extLst>
              <a:ext uri="{FF2B5EF4-FFF2-40B4-BE49-F238E27FC236}">
                <a16:creationId xmlns:a16="http://schemas.microsoft.com/office/drawing/2014/main" id="{65CDA938-34ED-EC47-B19D-D582D052909F}"/>
              </a:ext>
            </a:extLst>
          </p:cNvPr>
          <p:cNvSpPr>
            <a:spLocks noGrp="1"/>
          </p:cNvSpPr>
          <p:nvPr>
            <p:ph type="pic" sz="quarter" idx="10"/>
          </p:nvPr>
        </p:nvSpPr>
        <p:spPr>
          <a:xfrm>
            <a:off x="0" y="0"/>
            <a:ext cx="6098242" cy="6858000"/>
          </a:xfrm>
          <a:custGeom>
            <a:avLst/>
            <a:gdLst>
              <a:gd name="connsiteX0" fmla="*/ 0 w 6098242"/>
              <a:gd name="connsiteY0" fmla="*/ 0 h 6858000"/>
              <a:gd name="connsiteX1" fmla="*/ 5860200 w 6098242"/>
              <a:gd name="connsiteY1" fmla="*/ 0 h 6858000"/>
              <a:gd name="connsiteX2" fmla="*/ 5860200 w 6098242"/>
              <a:gd name="connsiteY2" fmla="*/ 712800 h 6858000"/>
              <a:gd name="connsiteX3" fmla="*/ 6098242 w 6098242"/>
              <a:gd name="connsiteY3" fmla="*/ 712800 h 6858000"/>
              <a:gd name="connsiteX4" fmla="*/ 6098242 w 6098242"/>
              <a:gd name="connsiteY4" fmla="*/ 6858000 h 6858000"/>
              <a:gd name="connsiteX5" fmla="*/ 0 w 609824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8242" h="6858000">
                <a:moveTo>
                  <a:pt x="0" y="0"/>
                </a:moveTo>
                <a:lnTo>
                  <a:pt x="5860200" y="0"/>
                </a:lnTo>
                <a:lnTo>
                  <a:pt x="5860200" y="712800"/>
                </a:lnTo>
                <a:lnTo>
                  <a:pt x="6098242" y="712800"/>
                </a:lnTo>
                <a:lnTo>
                  <a:pt x="6098242" y="6858000"/>
                </a:lnTo>
                <a:lnTo>
                  <a:pt x="0" y="6858000"/>
                </a:lnTo>
                <a:close/>
              </a:path>
            </a:pathLst>
          </a:custGeom>
          <a:no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0" name="Afbeelding 9">
            <a:extLst>
              <a:ext uri="{FF2B5EF4-FFF2-40B4-BE49-F238E27FC236}">
                <a16:creationId xmlns:a16="http://schemas.microsoft.com/office/drawing/2014/main" id="{CC44ED47-A238-2D42-9C79-E60FB98206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5369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5FCF7695-4593-1943-B84E-F8C54CACBE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005688301"/>
      </p:ext>
    </p:extLst>
  </p:cSld>
  <p:clrMapOvr>
    <a:masterClrMapping/>
  </p:clrMapOvr>
  <p:extLst>
    <p:ext uri="{DCECCB84-F9BA-43D5-87BE-67443E8EF086}">
      <p15:sldGuideLst xmlns:p15="http://schemas.microsoft.com/office/powerpoint/2012/main">
        <p15:guide id="1" orient="horz" pos="1661" userDrawn="1">
          <p15:clr>
            <a:srgbClr val="FBAE40"/>
          </p15:clr>
        </p15:guide>
        <p15:guide id="2" orient="horz" pos="265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pic>
        <p:nvPicPr>
          <p:cNvPr id="8" name="Afbeelding 7">
            <a:extLst>
              <a:ext uri="{FF2B5EF4-FFF2-40B4-BE49-F238E27FC236}">
                <a16:creationId xmlns:a16="http://schemas.microsoft.com/office/drawing/2014/main" id="{994C5400-D7ED-1E44-BA9E-5361256F8F14}"/>
              </a:ext>
            </a:extLst>
          </p:cNvPr>
          <p:cNvPicPr>
            <a:picLocks noChangeAspect="1"/>
          </p:cNvPicPr>
          <p:nvPr userDrawn="1"/>
        </p:nvPicPr>
        <p:blipFill rotWithShape="1">
          <a:blip r:embed="rId39"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24857711"/>
      </p:ext>
    </p:extLst>
  </p:cSld>
  <p:clrMap bg1="lt1" tx1="dk1" bg2="lt2" tx2="dk2" accent1="accent1" accent2="accent2" accent3="accent3" accent4="accent4" accent5="accent5" accent6="accent6" hlink="hlink" folHlink="folHlink"/>
  <p:sldLayoutIdLst>
    <p:sldLayoutId id="2147483738" r:id="rId1"/>
    <p:sldLayoutId id="2147483650" r:id="rId2"/>
    <p:sldLayoutId id="2147483725" r:id="rId3"/>
    <p:sldLayoutId id="2147483719" r:id="rId4"/>
    <p:sldLayoutId id="2147483726" r:id="rId5"/>
    <p:sldLayoutId id="2147483666" r:id="rId6"/>
    <p:sldLayoutId id="2147483690" r:id="rId7"/>
    <p:sldLayoutId id="2147483728" r:id="rId8"/>
    <p:sldLayoutId id="2147483651" r:id="rId9"/>
    <p:sldLayoutId id="2147483652" r:id="rId10"/>
    <p:sldLayoutId id="2147483653" r:id="rId11"/>
    <p:sldLayoutId id="2147483654" r:id="rId12"/>
    <p:sldLayoutId id="2147483655" r:id="rId13"/>
    <p:sldLayoutId id="2147483656" r:id="rId14"/>
    <p:sldLayoutId id="2147483689" r:id="rId15"/>
    <p:sldLayoutId id="2147483712" r:id="rId16"/>
    <p:sldLayoutId id="2147483711" r:id="rId17"/>
    <p:sldLayoutId id="2147483675" r:id="rId18"/>
    <p:sldLayoutId id="2147483657" r:id="rId19"/>
    <p:sldLayoutId id="2147483691" r:id="rId20"/>
    <p:sldLayoutId id="2147483729" r:id="rId21"/>
    <p:sldLayoutId id="2147483739" r:id="rId22"/>
    <p:sldLayoutId id="2147483740" r:id="rId23"/>
    <p:sldLayoutId id="2147483718" r:id="rId24"/>
    <p:sldLayoutId id="2147483717" r:id="rId25"/>
    <p:sldLayoutId id="2147483714" r:id="rId26"/>
    <p:sldLayoutId id="2147483713" r:id="rId27"/>
    <p:sldLayoutId id="2147483716" r:id="rId28"/>
    <p:sldLayoutId id="2147483715" r:id="rId29"/>
    <p:sldLayoutId id="2147483707" r:id="rId30"/>
    <p:sldLayoutId id="2147483667" r:id="rId31"/>
    <p:sldLayoutId id="2147483702" r:id="rId32"/>
    <p:sldLayoutId id="2147483721" r:id="rId33"/>
    <p:sldLayoutId id="2147483700" r:id="rId34"/>
    <p:sldLayoutId id="2147483692" r:id="rId35"/>
    <p:sldLayoutId id="2147483722" r:id="rId36"/>
    <p:sldLayoutId id="2147483723" r:id="rId37"/>
  </p:sldLayoutIdLst>
  <p:hf sldNum="0" hdr="0" ftr="0" dt="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userDrawn="1">
          <p15:clr>
            <a:srgbClr val="F26B43"/>
          </p15:clr>
        </p15:guide>
        <p15:guide id="8" orient="horz" pos="3919" userDrawn="1">
          <p15:clr>
            <a:srgbClr val="F26B43"/>
          </p15:clr>
        </p15:guide>
        <p15:guide id="9" pos="3840" userDrawn="1">
          <p15:clr>
            <a:srgbClr val="F26B43"/>
          </p15:clr>
        </p15:guide>
        <p15:guide id="10" orient="horz" pos="2159" userDrawn="1">
          <p15:clr>
            <a:srgbClr val="F26B43"/>
          </p15:clr>
        </p15:guide>
        <p15:guide id="11" pos="400" userDrawn="1">
          <p15:clr>
            <a:srgbClr val="F26B43"/>
          </p15:clr>
        </p15:guide>
        <p15:guide id="12" pos="4128" userDrawn="1">
          <p15:clr>
            <a:srgbClr val="F26B43"/>
          </p15:clr>
        </p15:guide>
        <p15:guide id="13" pos="3552" userDrawn="1">
          <p15:clr>
            <a:srgbClr val="F26B43"/>
          </p15:clr>
        </p15:guide>
        <p15:guide id="14" orient="horz" pos="1275" userDrawn="1">
          <p15:clr>
            <a:srgbClr val="F26B43"/>
          </p15:clr>
        </p15:guide>
        <p15:guide id="15" orient="horz" pos="1434" userDrawn="1">
          <p15:clr>
            <a:srgbClr val="F26B43"/>
          </p15:clr>
        </p15:guide>
        <p15:guide id="16" pos="461" userDrawn="1">
          <p15:clr>
            <a:srgbClr val="F26B43"/>
          </p15:clr>
        </p15:guide>
        <p15:guide id="17" orient="horz" pos="66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etten.overheid.nl/BWBR0045780" TargetMode="External"/><Relationship Id="rId2" Type="http://schemas.openxmlformats.org/officeDocument/2006/relationships/hyperlink" Target="https://wetten.overheid.nl/BWBR0010334" TargetMode="External"/><Relationship Id="rId1" Type="http://schemas.openxmlformats.org/officeDocument/2006/relationships/slideLayout" Target="../slideLayouts/slideLayout2.xml"/><Relationship Id="rId4" Type="http://schemas.openxmlformats.org/officeDocument/2006/relationships/hyperlink" Target="https://zoek.officielebekendmakingen.nl/stcrt-2021-45605.html#d17e345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1">
            <a:extLst>
              <a:ext uri="{FF2B5EF4-FFF2-40B4-BE49-F238E27FC236}">
                <a16:creationId xmlns:a16="http://schemas.microsoft.com/office/drawing/2014/main" id="{7EFF6A79-2032-439B-87B0-3FF15FBE1221}"/>
              </a:ext>
            </a:extLst>
          </p:cNvPr>
          <p:cNvSpPr>
            <a:spLocks noGrp="1"/>
          </p:cNvSpPr>
          <p:nvPr>
            <p:ph type="body" sz="quarter" idx="21"/>
          </p:nvPr>
        </p:nvSpPr>
        <p:spPr>
          <a:xfrm>
            <a:off x="6563139" y="5832053"/>
            <a:ext cx="5004000" cy="389360"/>
          </a:xfrm>
        </p:spPr>
        <p:txBody>
          <a:bodyPr/>
          <a:lstStyle/>
          <a:p>
            <a:r>
              <a:rPr lang="en-US" sz="1400" dirty="0">
                <a:latin typeface="RijksoverheidSansHeading" panose="020B0503040202060203" pitchFamily="34" charset="77"/>
              </a:rPr>
              <a:t> </a:t>
            </a:r>
            <a:r>
              <a:rPr lang="en-US" sz="1400" dirty="0" err="1">
                <a:latin typeface="RijksoverheidSansHeading" panose="020B0503040202060203" pitchFamily="34" charset="77"/>
              </a:rPr>
              <a:t>Presentatie</a:t>
            </a:r>
            <a:r>
              <a:rPr lang="en-US" sz="1400" dirty="0">
                <a:latin typeface="RijksoverheidSansHeading" panose="020B0503040202060203" pitchFamily="34" charset="77"/>
              </a:rPr>
              <a:t> </a:t>
            </a:r>
            <a:r>
              <a:rPr lang="en-US" sz="1400" dirty="0" err="1">
                <a:latin typeface="RijksoverheidSansHeading" panose="020B0503040202060203" pitchFamily="34" charset="77"/>
              </a:rPr>
              <a:t>t.b.v</a:t>
            </a:r>
            <a:r>
              <a:rPr lang="en-US" sz="1400" dirty="0">
                <a:latin typeface="RijksoverheidSansHeading" panose="020B0503040202060203" pitchFamily="34" charset="77"/>
              </a:rPr>
              <a:t>. </a:t>
            </a:r>
            <a:r>
              <a:rPr lang="en-US" sz="1400" dirty="0" err="1">
                <a:latin typeface="RijksoverheidSansHeading" panose="020B0503040202060203" pitchFamily="34" charset="77"/>
              </a:rPr>
              <a:t>radiozendamateurs</a:t>
            </a:r>
            <a:r>
              <a:rPr lang="en-US" sz="1400" dirty="0">
                <a:latin typeface="RijksoverheidSansHeading" panose="020B0503040202060203" pitchFamily="34" charset="77"/>
              </a:rPr>
              <a:t>, 27 </a:t>
            </a:r>
            <a:r>
              <a:rPr lang="en-US" sz="1400" dirty="0" err="1">
                <a:latin typeface="RijksoverheidSansHeading" panose="020B0503040202060203" pitchFamily="34" charset="77"/>
              </a:rPr>
              <a:t>juni</a:t>
            </a:r>
            <a:r>
              <a:rPr lang="en-US" sz="1400" dirty="0">
                <a:latin typeface="RijksoverheidSansHeading" panose="020B0503040202060203" pitchFamily="34" charset="77"/>
              </a:rPr>
              <a:t> 2022</a:t>
            </a:r>
          </a:p>
        </p:txBody>
      </p:sp>
      <p:sp>
        <p:nvSpPr>
          <p:cNvPr id="37" name="Title 5">
            <a:extLst>
              <a:ext uri="{FF2B5EF4-FFF2-40B4-BE49-F238E27FC236}">
                <a16:creationId xmlns:a16="http://schemas.microsoft.com/office/drawing/2014/main" id="{C3BDC5B5-6282-4B6A-841B-4A32230D6ADF}"/>
              </a:ext>
            </a:extLst>
          </p:cNvPr>
          <p:cNvSpPr>
            <a:spLocks noGrp="1"/>
          </p:cNvSpPr>
          <p:nvPr>
            <p:ph type="ctrTitle"/>
          </p:nvPr>
        </p:nvSpPr>
        <p:spPr>
          <a:xfrm>
            <a:off x="6553200" y="1504951"/>
            <a:ext cx="5004000" cy="2095500"/>
          </a:xfrm>
        </p:spPr>
        <p:txBody>
          <a:bodyPr>
            <a:normAutofit/>
          </a:bodyPr>
          <a:lstStyle/>
          <a:p>
            <a:pPr algn="ctr"/>
            <a:r>
              <a:rPr lang="nl-NL" altLang="nl-NL" sz="1400" dirty="0"/>
              <a:t>Juni 2022 </a:t>
            </a:r>
            <a:br>
              <a:rPr lang="nl-NL" altLang="nl-NL" sz="1400" dirty="0"/>
            </a:br>
            <a:endParaRPr lang="nl-NL" altLang="nl-NL" sz="1400" dirty="0"/>
          </a:p>
        </p:txBody>
      </p:sp>
      <p:sp>
        <p:nvSpPr>
          <p:cNvPr id="39" name="Subtitle 6">
            <a:extLst>
              <a:ext uri="{FF2B5EF4-FFF2-40B4-BE49-F238E27FC236}">
                <a16:creationId xmlns:a16="http://schemas.microsoft.com/office/drawing/2014/main" id="{3EEB71BA-FE25-4942-9E7E-E057B659E498}"/>
              </a:ext>
            </a:extLst>
          </p:cNvPr>
          <p:cNvSpPr>
            <a:spLocks noGrp="1"/>
          </p:cNvSpPr>
          <p:nvPr>
            <p:ph type="subTitle" idx="1"/>
          </p:nvPr>
        </p:nvSpPr>
        <p:spPr>
          <a:xfrm>
            <a:off x="6553200" y="4218267"/>
            <a:ext cx="5004000" cy="1134782"/>
          </a:xfrm>
        </p:spPr>
        <p:txBody>
          <a:bodyPr>
            <a:normAutofit/>
          </a:bodyPr>
          <a:lstStyle/>
          <a:p>
            <a:pPr algn="ctr"/>
            <a:r>
              <a:rPr lang="en-US" sz="1800" dirty="0">
                <a:latin typeface="RijksoverheidSansHeading" panose="020B0503040202060203" pitchFamily="34" charset="77"/>
              </a:rPr>
              <a:t>De financiering van Agentschap Telecom</a:t>
            </a:r>
          </a:p>
        </p:txBody>
      </p:sp>
      <p:pic>
        <p:nvPicPr>
          <p:cNvPr id="12" name="logo-wit.ai" descr="logo-wit.ai">
            <a:extLst>
              <a:ext uri="{FF2B5EF4-FFF2-40B4-BE49-F238E27FC236}">
                <a16:creationId xmlns:a16="http://schemas.microsoft.com/office/drawing/2014/main" id="{F0BD487F-23BD-CF42-8D0F-87AFA696E27D}"/>
              </a:ext>
            </a:extLst>
          </p:cNvPr>
          <p:cNvPicPr>
            <a:picLocks noChangeAspect="1"/>
          </p:cNvPicPr>
          <p:nvPr/>
        </p:nvPicPr>
        <p:blipFill>
          <a:blip r:embed="rId2"/>
          <a:stretch>
            <a:fillRect/>
          </a:stretch>
        </p:blipFill>
        <p:spPr>
          <a:xfrm>
            <a:off x="5710280" y="0"/>
            <a:ext cx="3553217" cy="1319134"/>
          </a:xfrm>
          <a:prstGeom prst="rect">
            <a:avLst/>
          </a:prstGeom>
          <a:ln w="12700">
            <a:miter lim="400000"/>
          </a:ln>
        </p:spPr>
      </p:pic>
      <p:pic>
        <p:nvPicPr>
          <p:cNvPr id="1026" name="Picture 2" descr="Budget Financiële Geld Besteden Accounting 3d Illustratie Royalty-Vrije  Foto, Plaatjes, Beelden En Stock Fotografie. Image 67568131.">
            <a:extLst>
              <a:ext uri="{FF2B5EF4-FFF2-40B4-BE49-F238E27FC236}">
                <a16:creationId xmlns:a16="http://schemas.microsoft.com/office/drawing/2014/main" id="{7409035D-1240-464A-99D0-C3BA29681C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606" y="1504951"/>
            <a:ext cx="428625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533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E41151A-9E3B-463C-974F-B6057DBB2173}"/>
              </a:ext>
            </a:extLst>
          </p:cNvPr>
          <p:cNvSpPr>
            <a:spLocks noGrp="1"/>
          </p:cNvSpPr>
          <p:nvPr>
            <p:ph idx="1"/>
          </p:nvPr>
        </p:nvSpPr>
        <p:spPr/>
        <p:txBody>
          <a:bodyPr numCol="1">
            <a:normAutofit lnSpcReduction="10000"/>
          </a:bodyPr>
          <a:lstStyle/>
          <a:p>
            <a:r>
              <a:rPr lang="nl-NL" dirty="0"/>
              <a:t>Challenge sessies intern AT</a:t>
            </a:r>
          </a:p>
          <a:p>
            <a:r>
              <a:rPr lang="nl-NL" dirty="0"/>
              <a:t>Input vanuit de organisatie</a:t>
            </a:r>
          </a:p>
          <a:p>
            <a:r>
              <a:rPr lang="nl-NL" dirty="0"/>
              <a:t>Maandelijkse rapportages</a:t>
            </a:r>
          </a:p>
          <a:p>
            <a:r>
              <a:rPr lang="nl-NL" dirty="0"/>
              <a:t>Financiële jaarrapporten</a:t>
            </a:r>
          </a:p>
          <a:p>
            <a:r>
              <a:rPr lang="nl-NL" dirty="0"/>
              <a:t>“onderhandelingen” over de daadwerkelijke inzet en verwachtingen voor het komende jaar</a:t>
            </a:r>
          </a:p>
          <a:p>
            <a:r>
              <a:rPr lang="nl-NL" dirty="0"/>
              <a:t>Terugkoppeling vanuit het werkveld en de ontwikkelingen (signalen uit de markt)</a:t>
            </a:r>
          </a:p>
          <a:p>
            <a:r>
              <a:rPr lang="nl-NL" dirty="0"/>
              <a:t>Uiteindelijk voorstel aan de minister van EZK (de nieuwe Regeling)</a:t>
            </a:r>
          </a:p>
          <a:p>
            <a:endParaRPr lang="nl-NL" dirty="0"/>
          </a:p>
          <a:p>
            <a:endParaRPr lang="nl-NL" dirty="0"/>
          </a:p>
          <a:p>
            <a:endParaRPr lang="nl-NL" dirty="0"/>
          </a:p>
        </p:txBody>
      </p:sp>
      <p:sp>
        <p:nvSpPr>
          <p:cNvPr id="3" name="Titel 2">
            <a:extLst>
              <a:ext uri="{FF2B5EF4-FFF2-40B4-BE49-F238E27FC236}">
                <a16:creationId xmlns:a16="http://schemas.microsoft.com/office/drawing/2014/main" id="{472522D5-1D7B-4B01-BC8E-ABFD3BF70EBD}"/>
              </a:ext>
            </a:extLst>
          </p:cNvPr>
          <p:cNvSpPr>
            <a:spLocks noGrp="1"/>
          </p:cNvSpPr>
          <p:nvPr>
            <p:ph type="title"/>
          </p:nvPr>
        </p:nvSpPr>
        <p:spPr/>
        <p:txBody>
          <a:bodyPr>
            <a:normAutofit fontScale="90000"/>
          </a:bodyPr>
          <a:lstStyle/>
          <a:p>
            <a:r>
              <a:rPr lang="nl-NL" dirty="0"/>
              <a:t>Hoe wordt een tarief jaarlijks bijgesteld: het proces</a:t>
            </a:r>
          </a:p>
        </p:txBody>
      </p:sp>
    </p:spTree>
    <p:extLst>
      <p:ext uri="{BB962C8B-B14F-4D97-AF65-F5344CB8AC3E}">
        <p14:creationId xmlns:p14="http://schemas.microsoft.com/office/powerpoint/2010/main" val="364682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06DE6D3-8F74-49CD-B14D-E2561F1C1801}"/>
              </a:ext>
            </a:extLst>
          </p:cNvPr>
          <p:cNvSpPr>
            <a:spLocks noGrp="1"/>
          </p:cNvSpPr>
          <p:nvPr>
            <p:ph idx="1"/>
          </p:nvPr>
        </p:nvSpPr>
        <p:spPr/>
        <p:txBody>
          <a:bodyPr numCol="1">
            <a:normAutofit fontScale="92500"/>
          </a:bodyPr>
          <a:lstStyle/>
          <a:p>
            <a:r>
              <a:rPr lang="nl-NL" dirty="0"/>
              <a:t>De regeling is een uitvloeisel van het Besluit vergoedingen Telecommunicatiewet, zie </a:t>
            </a:r>
            <a:r>
              <a:rPr lang="nl-NL" dirty="0">
                <a:hlinkClick r:id="rId2"/>
              </a:rPr>
              <a:t>https://wetten.overheid.nl/BWBR0010334</a:t>
            </a:r>
            <a:endParaRPr lang="nl-NL" dirty="0"/>
          </a:p>
          <a:p>
            <a:r>
              <a:rPr lang="nl-NL" dirty="0"/>
              <a:t>Het Besluit wordt aangepast, zodat de “harde” jaargrens van 1 januari straks niet meer van toepassing is, en we gaan rekenen vanaf datum aanvraag met iedere keer, indien van toepassing, een jaar verlenging</a:t>
            </a:r>
          </a:p>
          <a:p>
            <a:r>
              <a:rPr lang="nl-NL" dirty="0"/>
              <a:t>De regeling wordt jaarlijks opnieuw vastgesteld, meestal oktober/november</a:t>
            </a:r>
          </a:p>
          <a:p>
            <a:r>
              <a:rPr lang="nl-NL" dirty="0"/>
              <a:t>En wordt gepubliceerd: </a:t>
            </a:r>
            <a:r>
              <a:rPr lang="nl-NL" dirty="0">
                <a:hlinkClick r:id="rId3"/>
              </a:rPr>
              <a:t>https://wetten.overheid.nl/BWBR0045780</a:t>
            </a:r>
            <a:endParaRPr lang="nl-NL" dirty="0"/>
          </a:p>
          <a:p>
            <a:r>
              <a:rPr lang="nl-NL" sz="1800" dirty="0"/>
              <a:t>Met toelichting: </a:t>
            </a:r>
            <a:r>
              <a:rPr lang="nl-NL" sz="1800" dirty="0">
                <a:hlinkClick r:id="rId4"/>
              </a:rPr>
              <a:t>https://zoek.officielebekendmakingen.nl/stcrt-2021-45605.html#d17e3459</a:t>
            </a:r>
            <a:endParaRPr lang="nl-NL" sz="1800" dirty="0"/>
          </a:p>
          <a:p>
            <a:endParaRPr lang="nl-NL" dirty="0"/>
          </a:p>
          <a:p>
            <a:endParaRPr lang="nl-NL" dirty="0"/>
          </a:p>
        </p:txBody>
      </p:sp>
      <p:sp>
        <p:nvSpPr>
          <p:cNvPr id="3" name="Titel 2">
            <a:extLst>
              <a:ext uri="{FF2B5EF4-FFF2-40B4-BE49-F238E27FC236}">
                <a16:creationId xmlns:a16="http://schemas.microsoft.com/office/drawing/2014/main" id="{BEF88588-D883-44C2-BC7F-1C3714B9D46A}"/>
              </a:ext>
            </a:extLst>
          </p:cNvPr>
          <p:cNvSpPr>
            <a:spLocks noGrp="1"/>
          </p:cNvSpPr>
          <p:nvPr>
            <p:ph type="title"/>
          </p:nvPr>
        </p:nvSpPr>
        <p:spPr/>
        <p:txBody>
          <a:bodyPr/>
          <a:lstStyle/>
          <a:p>
            <a:r>
              <a:rPr lang="nl-NL" dirty="0"/>
              <a:t>De regeling		</a:t>
            </a:r>
          </a:p>
        </p:txBody>
      </p:sp>
    </p:spTree>
    <p:extLst>
      <p:ext uri="{BB962C8B-B14F-4D97-AF65-F5344CB8AC3E}">
        <p14:creationId xmlns:p14="http://schemas.microsoft.com/office/powerpoint/2010/main" val="148637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32CB07DD-AA1B-44C9-98B3-86A2B5F762E2}"/>
              </a:ext>
            </a:extLst>
          </p:cNvPr>
          <p:cNvSpPr>
            <a:spLocks noGrp="1"/>
          </p:cNvSpPr>
          <p:nvPr>
            <p:ph idx="1"/>
          </p:nvPr>
        </p:nvSpPr>
        <p:spPr/>
        <p:txBody>
          <a:bodyPr numCol="1"/>
          <a:lstStyle/>
          <a:p>
            <a:r>
              <a:rPr lang="nl-NL" dirty="0"/>
              <a:t>Tot 2016/2017 waren er geen/nauwelijks tariefstijgingen als gevolg van afbouw eigen vermogen in opdracht van Financiën</a:t>
            </a:r>
          </a:p>
          <a:p>
            <a:r>
              <a:rPr lang="nl-NL" dirty="0"/>
              <a:t>Kruisfinanciering: sommige categorieën kenden teveel inkomsten, andere categorieën (veel) te weinig inkomsten, maar - overall voldoende voor een “0” resultaat</a:t>
            </a:r>
          </a:p>
          <a:p>
            <a:r>
              <a:rPr lang="nl-NL" dirty="0"/>
              <a:t>Vanaf 2017 tariefstijgingen in bepaalde categorieën om kosten te kunnen blijven dekken, in andere categorieën werden juist tariefsverlagingen doorgevoerd.</a:t>
            </a:r>
          </a:p>
          <a:p>
            <a:r>
              <a:rPr lang="nl-NL" dirty="0"/>
              <a:t>Hernieuwde afspraken met departementen over lumpsum bedragen om </a:t>
            </a:r>
            <a:r>
              <a:rPr lang="nl-NL" dirty="0" err="1"/>
              <a:t>kostendekkendheid</a:t>
            </a:r>
            <a:r>
              <a:rPr lang="nl-NL" dirty="0"/>
              <a:t> op peil te brengen.</a:t>
            </a:r>
          </a:p>
          <a:p>
            <a:endParaRPr lang="nl-NL" dirty="0"/>
          </a:p>
        </p:txBody>
      </p:sp>
      <p:sp>
        <p:nvSpPr>
          <p:cNvPr id="3" name="Titel 2">
            <a:extLst>
              <a:ext uri="{FF2B5EF4-FFF2-40B4-BE49-F238E27FC236}">
                <a16:creationId xmlns:a16="http://schemas.microsoft.com/office/drawing/2014/main" id="{B97C6FE2-D2B2-4FA8-B511-A48E563CF824}"/>
              </a:ext>
            </a:extLst>
          </p:cNvPr>
          <p:cNvSpPr>
            <a:spLocks noGrp="1"/>
          </p:cNvSpPr>
          <p:nvPr>
            <p:ph type="title"/>
          </p:nvPr>
        </p:nvSpPr>
        <p:spPr/>
        <p:txBody>
          <a:bodyPr/>
          <a:lstStyle/>
          <a:p>
            <a:r>
              <a:rPr lang="nl-NL" dirty="0"/>
              <a:t>De afgelopen jaren</a:t>
            </a:r>
          </a:p>
        </p:txBody>
      </p:sp>
    </p:spTree>
    <p:extLst>
      <p:ext uri="{BB962C8B-B14F-4D97-AF65-F5344CB8AC3E}">
        <p14:creationId xmlns:p14="http://schemas.microsoft.com/office/powerpoint/2010/main" val="3376780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8C52A80-B707-4122-89CD-B2EAC111CEA3}"/>
              </a:ext>
            </a:extLst>
          </p:cNvPr>
          <p:cNvSpPr>
            <a:spLocks noGrp="1"/>
          </p:cNvSpPr>
          <p:nvPr>
            <p:ph idx="1"/>
          </p:nvPr>
        </p:nvSpPr>
        <p:spPr/>
        <p:txBody>
          <a:bodyPr numCol="1">
            <a:normAutofit/>
          </a:bodyPr>
          <a:lstStyle/>
          <a:p>
            <a:r>
              <a:rPr lang="nl-NL" dirty="0"/>
              <a:t>Er moet er een compleet nieuw ICT systeem worden neergezet om te kunnen voldoen aan de digitaliseringseisen van de overheid, veel geld moet geïnvesteerd in die nieuwe ICT</a:t>
            </a:r>
          </a:p>
          <a:p>
            <a:r>
              <a:rPr lang="nl-NL" dirty="0"/>
              <a:t>Krapte op de arbeidsmarkt dwingt tot inhuur van schaars personeel, betekent extra hoge personeelskosten</a:t>
            </a:r>
          </a:p>
          <a:p>
            <a:r>
              <a:rPr lang="nl-NL" dirty="0"/>
              <a:t>Nieuwe ontwikkelingen en nieuwe wettelijke verplichtingen betekenen o.a. nieuwe investeringen en nieuwe taken voor AT waar ook vergunninghouders/registratiehouders baat bij hebben, maar die wel kostenverhogend werkend. Kosten worden doorberekend in de tarieven</a:t>
            </a:r>
          </a:p>
        </p:txBody>
      </p:sp>
      <p:sp>
        <p:nvSpPr>
          <p:cNvPr id="3" name="Titel 2">
            <a:extLst>
              <a:ext uri="{FF2B5EF4-FFF2-40B4-BE49-F238E27FC236}">
                <a16:creationId xmlns:a16="http://schemas.microsoft.com/office/drawing/2014/main" id="{E9E80AE6-7075-4E95-BDF4-73A417B57C52}"/>
              </a:ext>
            </a:extLst>
          </p:cNvPr>
          <p:cNvSpPr>
            <a:spLocks noGrp="1"/>
          </p:cNvSpPr>
          <p:nvPr>
            <p:ph type="title"/>
          </p:nvPr>
        </p:nvSpPr>
        <p:spPr/>
        <p:txBody>
          <a:bodyPr/>
          <a:lstStyle/>
          <a:p>
            <a:r>
              <a:rPr lang="nl-NL" dirty="0"/>
              <a:t>Extra kosten in de afgelopen jaren</a:t>
            </a:r>
          </a:p>
        </p:txBody>
      </p:sp>
    </p:spTree>
    <p:extLst>
      <p:ext uri="{BB962C8B-B14F-4D97-AF65-F5344CB8AC3E}">
        <p14:creationId xmlns:p14="http://schemas.microsoft.com/office/powerpoint/2010/main" val="2401790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1D3804D8-A288-42FE-BECE-7FAFE8EDE7DD}"/>
              </a:ext>
            </a:extLst>
          </p:cNvPr>
          <p:cNvSpPr>
            <a:spLocks noGrp="1"/>
          </p:cNvSpPr>
          <p:nvPr>
            <p:ph idx="1"/>
          </p:nvPr>
        </p:nvSpPr>
        <p:spPr/>
        <p:txBody>
          <a:bodyPr numCol="1"/>
          <a:lstStyle/>
          <a:p>
            <a:r>
              <a:rPr lang="nl-NL" dirty="0"/>
              <a:t>Vergunning-inkomsten moet kostendekkend zijn. Daarin zitten eenmalige uitvoeringskosten (het plannen van frequentieruimte, opstellen van de vergunning, beheer database, </a:t>
            </a:r>
            <a:r>
              <a:rPr lang="nl-NL" dirty="0" err="1"/>
              <a:t>etc</a:t>
            </a:r>
            <a:r>
              <a:rPr lang="nl-NL" dirty="0"/>
              <a:t>) en jaarlijkse </a:t>
            </a:r>
            <a:r>
              <a:rPr lang="nl-NL" dirty="0" err="1"/>
              <a:t>toezichtskosten</a:t>
            </a:r>
            <a:r>
              <a:rPr lang="nl-NL" dirty="0"/>
              <a:t>.</a:t>
            </a:r>
          </a:p>
          <a:p>
            <a:r>
              <a:rPr lang="nl-NL" dirty="0"/>
              <a:t>Uitvoeringskosten zijn relatief makkelijk vast te stellen, we weten redelijk hoeveel tijd het slaan van een vergunning kost en wat de “overheadkosten” zijn.</a:t>
            </a:r>
          </a:p>
          <a:p>
            <a:r>
              <a:rPr lang="nl-NL" dirty="0" err="1"/>
              <a:t>Toezichtskosten</a:t>
            </a:r>
            <a:r>
              <a:rPr lang="nl-NL" dirty="0"/>
              <a:t> zijn lastiger te voorspellen; als er geen problemen zijn zullen ze laag zijn, als er wel problemen zijn kunnen de kosten heel snel oplopen. Vandaar ook de middeling over 4 jaar.</a:t>
            </a:r>
          </a:p>
        </p:txBody>
      </p:sp>
      <p:sp>
        <p:nvSpPr>
          <p:cNvPr id="3" name="Titel 2">
            <a:extLst>
              <a:ext uri="{FF2B5EF4-FFF2-40B4-BE49-F238E27FC236}">
                <a16:creationId xmlns:a16="http://schemas.microsoft.com/office/drawing/2014/main" id="{80885B33-841D-4EFA-916B-66DB8F76B7D7}"/>
              </a:ext>
            </a:extLst>
          </p:cNvPr>
          <p:cNvSpPr>
            <a:spLocks noGrp="1"/>
          </p:cNvSpPr>
          <p:nvPr>
            <p:ph type="title"/>
          </p:nvPr>
        </p:nvSpPr>
        <p:spPr/>
        <p:txBody>
          <a:bodyPr>
            <a:normAutofit fontScale="90000"/>
          </a:bodyPr>
          <a:lstStyle/>
          <a:p>
            <a:r>
              <a:rPr lang="nl-NL" dirty="0"/>
              <a:t>Wat betekent dit voor de kosten van bv een amateur vergunning?</a:t>
            </a:r>
          </a:p>
        </p:txBody>
      </p:sp>
    </p:spTree>
    <p:extLst>
      <p:ext uri="{BB962C8B-B14F-4D97-AF65-F5344CB8AC3E}">
        <p14:creationId xmlns:p14="http://schemas.microsoft.com/office/powerpoint/2010/main" val="3261091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349D658-52C0-4D5A-83CE-AAD916D15A12}"/>
              </a:ext>
            </a:extLst>
          </p:cNvPr>
          <p:cNvSpPr>
            <a:spLocks noGrp="1"/>
          </p:cNvSpPr>
          <p:nvPr>
            <p:ph idx="1"/>
          </p:nvPr>
        </p:nvSpPr>
        <p:spPr/>
        <p:txBody>
          <a:bodyPr numCol="1"/>
          <a:lstStyle/>
          <a:p>
            <a:r>
              <a:rPr lang="nl-NL" dirty="0"/>
              <a:t>Tot 2020 1 vast (laag) bedrag voor de looptijd van 3 jaar</a:t>
            </a:r>
          </a:p>
          <a:p>
            <a:r>
              <a:rPr lang="nl-NL" dirty="0"/>
              <a:t>Vanaf 2021 een jaarlijkse vergoeding voor </a:t>
            </a:r>
            <a:r>
              <a:rPr lang="nl-NL" dirty="0" err="1"/>
              <a:t>toezichtskosten</a:t>
            </a:r>
            <a:r>
              <a:rPr lang="nl-NL" dirty="0"/>
              <a:t> </a:t>
            </a:r>
            <a:r>
              <a:rPr lang="nl-NL" dirty="0" err="1"/>
              <a:t>repeater</a:t>
            </a:r>
            <a:r>
              <a:rPr lang="nl-NL" dirty="0"/>
              <a:t>- en bakenstations</a:t>
            </a:r>
          </a:p>
          <a:p>
            <a:r>
              <a:rPr lang="nl-NL" dirty="0"/>
              <a:t>Bakenstations zijn aangepast en gecrediteerd, daar is nauwelijks/geen </a:t>
            </a:r>
            <a:r>
              <a:rPr lang="nl-NL" dirty="0" err="1"/>
              <a:t>toezichtswerk</a:t>
            </a:r>
            <a:r>
              <a:rPr lang="nl-NL" dirty="0"/>
              <a:t>, dus de eenmalige uitvoeringskosten dekken (zo goed als) de onkosten</a:t>
            </a:r>
          </a:p>
          <a:p>
            <a:r>
              <a:rPr lang="nl-NL" dirty="0" err="1"/>
              <a:t>Repeaterstationhouders</a:t>
            </a:r>
            <a:r>
              <a:rPr lang="nl-NL" dirty="0"/>
              <a:t> krijgen nu jaarlijks een factuur</a:t>
            </a:r>
          </a:p>
          <a:p>
            <a:endParaRPr lang="nl-NL" dirty="0"/>
          </a:p>
        </p:txBody>
      </p:sp>
      <p:sp>
        <p:nvSpPr>
          <p:cNvPr id="3" name="Titel 2">
            <a:extLst>
              <a:ext uri="{FF2B5EF4-FFF2-40B4-BE49-F238E27FC236}">
                <a16:creationId xmlns:a16="http://schemas.microsoft.com/office/drawing/2014/main" id="{A5B97415-EEE2-4695-99B6-BBA3CB3632FE}"/>
              </a:ext>
            </a:extLst>
          </p:cNvPr>
          <p:cNvSpPr>
            <a:spLocks noGrp="1"/>
          </p:cNvSpPr>
          <p:nvPr>
            <p:ph type="title"/>
          </p:nvPr>
        </p:nvSpPr>
        <p:spPr/>
        <p:txBody>
          <a:bodyPr>
            <a:normAutofit fontScale="90000"/>
          </a:bodyPr>
          <a:lstStyle/>
          <a:p>
            <a:r>
              <a:rPr lang="nl-NL" dirty="0"/>
              <a:t>Verandering in de kosten van amateurvergunningen:</a:t>
            </a:r>
          </a:p>
        </p:txBody>
      </p:sp>
    </p:spTree>
    <p:extLst>
      <p:ext uri="{BB962C8B-B14F-4D97-AF65-F5344CB8AC3E}">
        <p14:creationId xmlns:p14="http://schemas.microsoft.com/office/powerpoint/2010/main" val="1400212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99229D1-BCD4-4E20-96A6-603DFCD6F7D3}"/>
              </a:ext>
            </a:extLst>
          </p:cNvPr>
          <p:cNvSpPr>
            <a:spLocks noGrp="1"/>
          </p:cNvSpPr>
          <p:nvPr>
            <p:ph idx="1"/>
          </p:nvPr>
        </p:nvSpPr>
        <p:spPr/>
        <p:txBody>
          <a:bodyPr numCol="1"/>
          <a:lstStyle/>
          <a:p>
            <a:pPr marL="0" indent="0">
              <a:buNone/>
            </a:pPr>
            <a:r>
              <a:rPr lang="nl-NL" dirty="0" err="1"/>
              <a:t>Toezichtstarief</a:t>
            </a:r>
            <a:r>
              <a:rPr lang="nl-NL" dirty="0"/>
              <a:t> per vergunning = 78 euro per jaar</a:t>
            </a:r>
          </a:p>
          <a:p>
            <a:pPr marL="0" indent="0">
              <a:buNone/>
            </a:pPr>
            <a:r>
              <a:rPr lang="nl-NL" dirty="0"/>
              <a:t>Er zijn 125 vergunningen uitgegeven. </a:t>
            </a:r>
          </a:p>
          <a:p>
            <a:pPr marL="0" indent="0">
              <a:buNone/>
            </a:pPr>
            <a:r>
              <a:rPr lang="nl-NL" dirty="0"/>
              <a:t>Totaal inkomsten 125*78 = 9750 euro</a:t>
            </a:r>
          </a:p>
          <a:p>
            <a:pPr marL="0" indent="0">
              <a:buNone/>
            </a:pPr>
            <a:endParaRPr lang="nl-NL" dirty="0"/>
          </a:p>
          <a:p>
            <a:pPr marL="0" indent="0">
              <a:buNone/>
            </a:pPr>
            <a:r>
              <a:rPr lang="nl-NL" dirty="0"/>
              <a:t>Uurtarief inspecteur (schaal 9-11) = 132 euro</a:t>
            </a:r>
          </a:p>
          <a:p>
            <a:pPr marL="0" indent="0">
              <a:buNone/>
            </a:pPr>
            <a:r>
              <a:rPr lang="nl-NL" dirty="0"/>
              <a:t>9750 / 132 = 74 uur T-inzet in totaal op jaarbasis. </a:t>
            </a:r>
          </a:p>
          <a:p>
            <a:pPr marL="0" indent="0">
              <a:buNone/>
            </a:pPr>
            <a:r>
              <a:rPr lang="nl-NL" dirty="0"/>
              <a:t>In de praktijk is de inzet op jaarbasis hoger.</a:t>
            </a:r>
          </a:p>
          <a:p>
            <a:pPr marL="0" indent="0">
              <a:buNone/>
            </a:pPr>
            <a:endParaRPr lang="nl-NL" dirty="0"/>
          </a:p>
        </p:txBody>
      </p:sp>
      <p:sp>
        <p:nvSpPr>
          <p:cNvPr id="3" name="Titel 2">
            <a:extLst>
              <a:ext uri="{FF2B5EF4-FFF2-40B4-BE49-F238E27FC236}">
                <a16:creationId xmlns:a16="http://schemas.microsoft.com/office/drawing/2014/main" id="{F9DC5171-9F79-4B40-9F93-6A7E60016D11}"/>
              </a:ext>
            </a:extLst>
          </p:cNvPr>
          <p:cNvSpPr>
            <a:spLocks noGrp="1"/>
          </p:cNvSpPr>
          <p:nvPr>
            <p:ph type="title"/>
          </p:nvPr>
        </p:nvSpPr>
        <p:spPr/>
        <p:txBody>
          <a:bodyPr/>
          <a:lstStyle/>
          <a:p>
            <a:r>
              <a:rPr lang="nl-NL" dirty="0"/>
              <a:t>Het rekensommetje</a:t>
            </a:r>
          </a:p>
        </p:txBody>
      </p:sp>
    </p:spTree>
    <p:extLst>
      <p:ext uri="{BB962C8B-B14F-4D97-AF65-F5344CB8AC3E}">
        <p14:creationId xmlns:p14="http://schemas.microsoft.com/office/powerpoint/2010/main" val="921405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B560E840-77C1-44A3-965A-FB3EF534CC30}"/>
              </a:ext>
            </a:extLst>
          </p:cNvPr>
          <p:cNvSpPr>
            <a:spLocks noGrp="1"/>
          </p:cNvSpPr>
          <p:nvPr>
            <p:ph type="title"/>
          </p:nvPr>
        </p:nvSpPr>
        <p:spPr/>
        <p:txBody>
          <a:bodyPr/>
          <a:lstStyle/>
          <a:p>
            <a:r>
              <a:rPr lang="nl-NL" dirty="0"/>
              <a:t>Vragen  ???</a:t>
            </a:r>
          </a:p>
        </p:txBody>
      </p:sp>
      <p:sp>
        <p:nvSpPr>
          <p:cNvPr id="10" name="Tijdelijke aanduiding voor inhoud 9">
            <a:extLst>
              <a:ext uri="{FF2B5EF4-FFF2-40B4-BE49-F238E27FC236}">
                <a16:creationId xmlns:a16="http://schemas.microsoft.com/office/drawing/2014/main" id="{E7206732-C036-4A6F-933C-C21217BCF613}"/>
              </a:ext>
            </a:extLst>
          </p:cNvPr>
          <p:cNvSpPr>
            <a:spLocks noGrp="1"/>
          </p:cNvSpPr>
          <p:nvPr>
            <p:ph idx="1"/>
          </p:nvPr>
        </p:nvSpPr>
        <p:spPr/>
        <p:txBody>
          <a:bodyPr>
            <a:normAutofit fontScale="92500" lnSpcReduction="20000"/>
          </a:bodyPr>
          <a:lstStyle/>
          <a:p>
            <a:pPr marL="0" indent="0">
              <a:buNone/>
            </a:pPr>
            <a:r>
              <a:rPr lang="nl-NL" sz="34400" dirty="0"/>
              <a:t>  €</a:t>
            </a:r>
          </a:p>
        </p:txBody>
      </p:sp>
    </p:spTree>
    <p:extLst>
      <p:ext uri="{BB962C8B-B14F-4D97-AF65-F5344CB8AC3E}">
        <p14:creationId xmlns:p14="http://schemas.microsoft.com/office/powerpoint/2010/main" val="149652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0B9F0DD-5BE0-4A40-B073-D2FAA46C4801}"/>
              </a:ext>
            </a:extLst>
          </p:cNvPr>
          <p:cNvSpPr>
            <a:spLocks noGrp="1"/>
          </p:cNvSpPr>
          <p:nvPr>
            <p:ph idx="1"/>
          </p:nvPr>
        </p:nvSpPr>
        <p:spPr/>
        <p:txBody>
          <a:bodyPr numCol="1">
            <a:normAutofit fontScale="70000" lnSpcReduction="20000"/>
          </a:bodyPr>
          <a:lstStyle/>
          <a:p>
            <a:r>
              <a:rPr lang="nl-NL" dirty="0"/>
              <a:t>2021: jaarlijks </a:t>
            </a:r>
            <a:r>
              <a:rPr lang="nl-NL" dirty="0" err="1"/>
              <a:t>toezichtstarief</a:t>
            </a:r>
            <a:r>
              <a:rPr lang="nl-NL" dirty="0"/>
              <a:t> van 79 euro voor relais- en bakenstations </a:t>
            </a:r>
          </a:p>
          <a:p>
            <a:pPr lvl="1"/>
            <a:r>
              <a:rPr lang="nl-NL" dirty="0"/>
              <a:t>Toelichting : </a:t>
            </a:r>
            <a:r>
              <a:rPr lang="nl-NL" i="1" dirty="0"/>
              <a:t>‘Er is gebleken dat relaisstations de afgelopen jaren veel last hadden van illegale gebruikers. Om deze verstoringen aan te kunnen pakken is specifiek opsporingsonderzoek en toezicht noodzakelijk. Om dit uit te kunnen voeren is er een </a:t>
            </a:r>
            <a:r>
              <a:rPr lang="nl-NL" i="1" dirty="0" err="1"/>
              <a:t>toezichtstarief</a:t>
            </a:r>
            <a:r>
              <a:rPr lang="nl-NL" i="1" dirty="0"/>
              <a:t> (kolom II) opgenomen.’</a:t>
            </a:r>
          </a:p>
          <a:p>
            <a:r>
              <a:rPr lang="nl-NL" dirty="0"/>
              <a:t>VERON/VRZA hebben (afzonderlijk) een brief gestuurd aan de Stas EZK hierover.</a:t>
            </a:r>
          </a:p>
          <a:p>
            <a:r>
              <a:rPr lang="nl-NL" dirty="0"/>
              <a:t>Reactie namens </a:t>
            </a:r>
            <a:r>
              <a:rPr lang="nl-NL" dirty="0" err="1"/>
              <a:t>stas</a:t>
            </a:r>
            <a:r>
              <a:rPr lang="nl-NL" dirty="0"/>
              <a:t> op 8 april 2021 :</a:t>
            </a:r>
          </a:p>
          <a:p>
            <a:pPr lvl="1"/>
            <a:r>
              <a:rPr lang="nl-NL" i="1" dirty="0"/>
              <a:t>De toelichting was onvolledig. Gaat niet alleen om opsporing illegale gebruikers, maar alle soorten toezicht op gebruik </a:t>
            </a:r>
            <a:r>
              <a:rPr lang="nl-NL" i="1" dirty="0" err="1"/>
              <a:t>repeaters</a:t>
            </a:r>
            <a:r>
              <a:rPr lang="nl-NL" i="1" dirty="0"/>
              <a:t>, inclusief het meldpunt</a:t>
            </a:r>
          </a:p>
          <a:p>
            <a:pPr lvl="1"/>
            <a:r>
              <a:rPr lang="nl-NL" i="1" dirty="0"/>
              <a:t>Uitleg over de werkzaamheden van AT. Inzet is ten bate van alle </a:t>
            </a:r>
            <a:r>
              <a:rPr lang="nl-NL" i="1" dirty="0" err="1"/>
              <a:t>repeaters</a:t>
            </a:r>
            <a:r>
              <a:rPr lang="nl-NL" i="1" dirty="0"/>
              <a:t>, niet alleen bovenregionaal</a:t>
            </a:r>
          </a:p>
          <a:p>
            <a:pPr lvl="1"/>
            <a:r>
              <a:rPr lang="nl-NL" i="1" dirty="0"/>
              <a:t>Profijtbeginsel: de groep heeft substantieel profijt. Daarom niet uit algemene middelen</a:t>
            </a:r>
          </a:p>
          <a:p>
            <a:pPr lvl="1"/>
            <a:r>
              <a:rPr lang="nl-NL" sz="2100" b="1" i="1" dirty="0"/>
              <a:t>‘Het agentschap staat open voor een gesprek met het veld om de naleving te bevorderen, zodat het toezicht omlaag kan’</a:t>
            </a:r>
          </a:p>
          <a:p>
            <a:pPr lvl="1"/>
            <a:r>
              <a:rPr lang="nl-NL" sz="2100" b="1" i="1" u="none" strike="noStrike" baseline="0" dirty="0"/>
              <a:t>‘Overigens is het </a:t>
            </a:r>
            <a:r>
              <a:rPr lang="nl-NL" sz="2100" b="1" i="1" u="none" strike="noStrike" baseline="0" dirty="0" err="1"/>
              <a:t>toezichtstarief</a:t>
            </a:r>
            <a:r>
              <a:rPr lang="nl-NL" sz="2100" b="1" i="1" u="none" strike="noStrike" baseline="0" dirty="0"/>
              <a:t> van € 79,- nog niet toereikend om alle kosten van het toezicht te dekken. </a:t>
            </a:r>
            <a:endParaRPr lang="nl-NL" sz="2100" b="1" i="1" dirty="0"/>
          </a:p>
          <a:p>
            <a:endParaRPr lang="nl-NL" dirty="0"/>
          </a:p>
          <a:p>
            <a:endParaRPr lang="nl-NL" dirty="0"/>
          </a:p>
          <a:p>
            <a:endParaRPr lang="nl-NL" dirty="0"/>
          </a:p>
          <a:p>
            <a:endParaRPr lang="nl-NL" dirty="0"/>
          </a:p>
          <a:p>
            <a:pPr lvl="1"/>
            <a:endParaRPr lang="nl-NL" dirty="0"/>
          </a:p>
          <a:p>
            <a:endParaRPr lang="nl-NL" dirty="0"/>
          </a:p>
        </p:txBody>
      </p:sp>
      <p:sp>
        <p:nvSpPr>
          <p:cNvPr id="3" name="Titel 2">
            <a:extLst>
              <a:ext uri="{FF2B5EF4-FFF2-40B4-BE49-F238E27FC236}">
                <a16:creationId xmlns:a16="http://schemas.microsoft.com/office/drawing/2014/main" id="{A303963A-6228-4737-B087-5B596E14689E}"/>
              </a:ext>
            </a:extLst>
          </p:cNvPr>
          <p:cNvSpPr>
            <a:spLocks noGrp="1"/>
          </p:cNvSpPr>
          <p:nvPr>
            <p:ph type="title"/>
          </p:nvPr>
        </p:nvSpPr>
        <p:spPr/>
        <p:txBody>
          <a:bodyPr/>
          <a:lstStyle/>
          <a:p>
            <a:r>
              <a:rPr lang="nl-NL" dirty="0"/>
              <a:t>Aanleiding</a:t>
            </a:r>
          </a:p>
        </p:txBody>
      </p:sp>
    </p:spTree>
    <p:extLst>
      <p:ext uri="{BB962C8B-B14F-4D97-AF65-F5344CB8AC3E}">
        <p14:creationId xmlns:p14="http://schemas.microsoft.com/office/powerpoint/2010/main" val="251983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3427314-A8AD-4B09-8B2A-E23E1CDD8792}"/>
              </a:ext>
            </a:extLst>
          </p:cNvPr>
          <p:cNvSpPr>
            <a:spLocks noGrp="1"/>
          </p:cNvSpPr>
          <p:nvPr>
            <p:ph idx="1"/>
          </p:nvPr>
        </p:nvSpPr>
        <p:spPr/>
        <p:txBody>
          <a:bodyPr numCol="1">
            <a:normAutofit lnSpcReduction="10000"/>
          </a:bodyPr>
          <a:lstStyle/>
          <a:p>
            <a:pPr marL="0" indent="0">
              <a:buNone/>
            </a:pPr>
            <a:r>
              <a:rPr lang="nl-NL" dirty="0"/>
              <a:t>AT is kosten-baten organisatie wat betekent dat:</a:t>
            </a:r>
          </a:p>
          <a:p>
            <a:pPr>
              <a:buFontTx/>
              <a:buChar char="-"/>
            </a:pPr>
            <a:r>
              <a:rPr lang="nl-NL" dirty="0"/>
              <a:t>De baathebber moet betalen voor de “dienst” die wordt verleend</a:t>
            </a:r>
          </a:p>
          <a:p>
            <a:pPr marL="0" indent="0">
              <a:buNone/>
            </a:pPr>
            <a:r>
              <a:rPr lang="nl-NL" dirty="0"/>
              <a:t>	(die dienst is vastgelegd in de </a:t>
            </a:r>
            <a:r>
              <a:rPr lang="nl-NL" dirty="0" err="1"/>
              <a:t>Tw</a:t>
            </a:r>
            <a:r>
              <a:rPr lang="nl-NL" dirty="0"/>
              <a:t>!)</a:t>
            </a:r>
          </a:p>
          <a:p>
            <a:pPr>
              <a:buFontTx/>
              <a:buChar char="-"/>
            </a:pPr>
            <a:r>
              <a:rPr lang="nl-NL" dirty="0"/>
              <a:t>Rekening moet worden houden met het rapport “Maat houden” (2014)</a:t>
            </a:r>
          </a:p>
          <a:p>
            <a:pPr>
              <a:buFontTx/>
              <a:buChar char="-"/>
            </a:pPr>
            <a:r>
              <a:rPr lang="nl-NL" dirty="0"/>
              <a:t>Wel doorberekenen van overhead en investeringen, naast directe uitvoerings- en </a:t>
            </a:r>
            <a:r>
              <a:rPr lang="nl-NL" dirty="0" err="1"/>
              <a:t>toezichtskosten</a:t>
            </a:r>
            <a:endParaRPr lang="nl-NL" dirty="0"/>
          </a:p>
          <a:p>
            <a:pPr>
              <a:buFontTx/>
              <a:buChar char="-"/>
            </a:pPr>
            <a:r>
              <a:rPr lang="nl-NL" dirty="0"/>
              <a:t>Rekening houden met maximale tariefstijgingen </a:t>
            </a:r>
          </a:p>
          <a:p>
            <a:pPr>
              <a:buFontTx/>
              <a:buChar char="-"/>
            </a:pPr>
            <a:r>
              <a:rPr lang="nl-NL" dirty="0"/>
              <a:t>Transparant over de tarieven</a:t>
            </a:r>
          </a:p>
          <a:p>
            <a:pPr>
              <a:buFontTx/>
              <a:buChar char="-"/>
            </a:pPr>
            <a:endParaRPr lang="nl-NL" dirty="0"/>
          </a:p>
          <a:p>
            <a:pPr>
              <a:buFontTx/>
              <a:buChar char="-"/>
            </a:pPr>
            <a:endParaRPr lang="nl-NL" dirty="0"/>
          </a:p>
          <a:p>
            <a:pPr>
              <a:buFontTx/>
              <a:buChar char="-"/>
            </a:pPr>
            <a:endParaRPr lang="nl-NL" dirty="0"/>
          </a:p>
          <a:p>
            <a:endParaRPr lang="nl-NL" dirty="0"/>
          </a:p>
        </p:txBody>
      </p:sp>
      <p:sp>
        <p:nvSpPr>
          <p:cNvPr id="3" name="Titel 2">
            <a:extLst>
              <a:ext uri="{FF2B5EF4-FFF2-40B4-BE49-F238E27FC236}">
                <a16:creationId xmlns:a16="http://schemas.microsoft.com/office/drawing/2014/main" id="{AC41A47C-AEF5-4BE0-8BB4-551BD4559FE2}"/>
              </a:ext>
            </a:extLst>
          </p:cNvPr>
          <p:cNvSpPr>
            <a:spLocks noGrp="1"/>
          </p:cNvSpPr>
          <p:nvPr>
            <p:ph type="title"/>
          </p:nvPr>
        </p:nvSpPr>
        <p:spPr/>
        <p:txBody>
          <a:bodyPr/>
          <a:lstStyle/>
          <a:p>
            <a:r>
              <a:rPr lang="nl-NL" dirty="0"/>
              <a:t>Waarom een tarief</a:t>
            </a:r>
          </a:p>
        </p:txBody>
      </p:sp>
    </p:spTree>
    <p:extLst>
      <p:ext uri="{BB962C8B-B14F-4D97-AF65-F5344CB8AC3E}">
        <p14:creationId xmlns:p14="http://schemas.microsoft.com/office/powerpoint/2010/main" val="4198874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2536B95-8951-4106-AD7E-0391975BACED}"/>
              </a:ext>
            </a:extLst>
          </p:cNvPr>
          <p:cNvSpPr>
            <a:spLocks noGrp="1"/>
          </p:cNvSpPr>
          <p:nvPr>
            <p:ph idx="1"/>
          </p:nvPr>
        </p:nvSpPr>
        <p:spPr/>
        <p:txBody>
          <a:bodyPr numCol="1">
            <a:normAutofit fontScale="92500" lnSpcReduction="10000"/>
          </a:bodyPr>
          <a:lstStyle/>
          <a:p>
            <a:r>
              <a:rPr lang="nl-NL" dirty="0"/>
              <a:t>Uitkomsten doorlichting van het kostprijsmodel in 2013:</a:t>
            </a:r>
          </a:p>
          <a:p>
            <a:pPr marL="0" indent="0">
              <a:buNone/>
            </a:pPr>
            <a:r>
              <a:rPr lang="nl-NL" dirty="0"/>
              <a:t>	</a:t>
            </a:r>
            <a:r>
              <a:rPr lang="nl-NL" sz="1800" dirty="0"/>
              <a:t>transparante toerekening van kosten aan eindproducten</a:t>
            </a:r>
          </a:p>
          <a:p>
            <a:pPr marL="0" indent="0">
              <a:buNone/>
            </a:pPr>
            <a:r>
              <a:rPr lang="nl-NL" sz="1800" dirty="0"/>
              <a:t>	verminderen van het aantal processtappen</a:t>
            </a:r>
          </a:p>
          <a:p>
            <a:pPr marL="0" indent="0">
              <a:buNone/>
            </a:pPr>
            <a:r>
              <a:rPr lang="nl-NL" sz="1800" dirty="0"/>
              <a:t>	het terugbrengen van het aantal producten</a:t>
            </a:r>
          </a:p>
          <a:p>
            <a:pPr marL="0" indent="0">
              <a:buNone/>
            </a:pPr>
            <a:r>
              <a:rPr lang="nl-NL" sz="1800" dirty="0"/>
              <a:t>	het minimaal halveren van het aantal verschillende tarieven</a:t>
            </a:r>
          </a:p>
          <a:p>
            <a:r>
              <a:rPr lang="nl-NL" dirty="0"/>
              <a:t>Doel:</a:t>
            </a:r>
          </a:p>
          <a:p>
            <a:pPr marL="0" indent="0">
              <a:buNone/>
            </a:pPr>
            <a:r>
              <a:rPr lang="nl-NL" dirty="0"/>
              <a:t>	</a:t>
            </a:r>
            <a:r>
              <a:rPr lang="nl-NL" sz="1900" dirty="0"/>
              <a:t>Minder complex</a:t>
            </a:r>
          </a:p>
          <a:p>
            <a:pPr marL="0" indent="0">
              <a:buNone/>
            </a:pPr>
            <a:r>
              <a:rPr lang="nl-NL" sz="1900" dirty="0"/>
              <a:t>	meer transparant</a:t>
            </a:r>
          </a:p>
          <a:p>
            <a:pPr marL="0" indent="0">
              <a:buNone/>
            </a:pPr>
            <a:r>
              <a:rPr lang="nl-NL" sz="1900" dirty="0"/>
              <a:t>	Baten en lasten in balans</a:t>
            </a:r>
          </a:p>
          <a:p>
            <a:pPr marL="0" indent="0">
              <a:buNone/>
            </a:pPr>
            <a:r>
              <a:rPr lang="nl-NL" sz="1900" dirty="0"/>
              <a:t>	Productgericht werken</a:t>
            </a:r>
          </a:p>
        </p:txBody>
      </p:sp>
      <p:sp>
        <p:nvSpPr>
          <p:cNvPr id="3" name="Titel 2">
            <a:extLst>
              <a:ext uri="{FF2B5EF4-FFF2-40B4-BE49-F238E27FC236}">
                <a16:creationId xmlns:a16="http://schemas.microsoft.com/office/drawing/2014/main" id="{8ACAB177-AA6A-471D-ABFB-64B45CE8EEA2}"/>
              </a:ext>
            </a:extLst>
          </p:cNvPr>
          <p:cNvSpPr>
            <a:spLocks noGrp="1"/>
          </p:cNvSpPr>
          <p:nvPr>
            <p:ph type="title"/>
          </p:nvPr>
        </p:nvSpPr>
        <p:spPr/>
        <p:txBody>
          <a:bodyPr/>
          <a:lstStyle/>
          <a:p>
            <a:r>
              <a:rPr lang="nl-NL" dirty="0"/>
              <a:t>Tarieven Transparant</a:t>
            </a:r>
          </a:p>
        </p:txBody>
      </p:sp>
    </p:spTree>
    <p:extLst>
      <p:ext uri="{BB962C8B-B14F-4D97-AF65-F5344CB8AC3E}">
        <p14:creationId xmlns:p14="http://schemas.microsoft.com/office/powerpoint/2010/main" val="41691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D993242F-04E8-450C-B6DE-EB2D7C7043D3}"/>
              </a:ext>
            </a:extLst>
          </p:cNvPr>
          <p:cNvSpPr>
            <a:spLocks noGrp="1"/>
          </p:cNvSpPr>
          <p:nvPr>
            <p:ph idx="1"/>
          </p:nvPr>
        </p:nvSpPr>
        <p:spPr/>
        <p:txBody>
          <a:bodyPr numCol="1"/>
          <a:lstStyle/>
          <a:p>
            <a:endParaRPr lang="nl-NL" dirty="0"/>
          </a:p>
          <a:p>
            <a:pPr marL="0" indent="0">
              <a:buNone/>
            </a:pPr>
            <a:r>
              <a:rPr lang="nl-NL" i="1" dirty="0"/>
              <a:t>De “klanten” van het agentschap betalen voor de producten en diensten die ze bij ons afnemen, wij zijn transparant over onze prijzen en beheersen de kosten per product en dienst zodanig dat klanten niet meer dan nodig betalen (kostendekkend).</a:t>
            </a:r>
          </a:p>
          <a:p>
            <a:endParaRPr lang="nl-NL" dirty="0"/>
          </a:p>
        </p:txBody>
      </p:sp>
      <p:sp>
        <p:nvSpPr>
          <p:cNvPr id="3" name="Titel 2">
            <a:extLst>
              <a:ext uri="{FF2B5EF4-FFF2-40B4-BE49-F238E27FC236}">
                <a16:creationId xmlns:a16="http://schemas.microsoft.com/office/drawing/2014/main" id="{6AC9F5E3-BA04-46D9-B74B-20CCFC165F4F}"/>
              </a:ext>
            </a:extLst>
          </p:cNvPr>
          <p:cNvSpPr>
            <a:spLocks noGrp="1"/>
          </p:cNvSpPr>
          <p:nvPr>
            <p:ph type="title"/>
          </p:nvPr>
        </p:nvSpPr>
        <p:spPr/>
        <p:txBody>
          <a:bodyPr/>
          <a:lstStyle/>
          <a:p>
            <a:r>
              <a:rPr lang="nl-NL" dirty="0"/>
              <a:t>Visie van Tarieven Transparant</a:t>
            </a:r>
          </a:p>
        </p:txBody>
      </p:sp>
    </p:spTree>
    <p:extLst>
      <p:ext uri="{BB962C8B-B14F-4D97-AF65-F5344CB8AC3E}">
        <p14:creationId xmlns:p14="http://schemas.microsoft.com/office/powerpoint/2010/main" val="88030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50EF10F-9B53-4372-B01D-61F1B3E81E3A}"/>
              </a:ext>
            </a:extLst>
          </p:cNvPr>
          <p:cNvSpPr>
            <a:spLocks noGrp="1"/>
          </p:cNvSpPr>
          <p:nvPr>
            <p:ph idx="1"/>
          </p:nvPr>
        </p:nvSpPr>
        <p:spPr/>
        <p:txBody>
          <a:bodyPr/>
          <a:lstStyle/>
          <a:p>
            <a:r>
              <a:rPr lang="nl-NL" dirty="0"/>
              <a:t>SG EZK</a:t>
            </a:r>
          </a:p>
          <a:p>
            <a:endParaRPr lang="nl-NL" dirty="0"/>
          </a:p>
          <a:p>
            <a:r>
              <a:rPr lang="nl-NL" dirty="0"/>
              <a:t>DG ETM</a:t>
            </a:r>
          </a:p>
          <a:p>
            <a:endParaRPr lang="nl-NL" dirty="0"/>
          </a:p>
          <a:p>
            <a:r>
              <a:rPr lang="nl-NL" dirty="0"/>
              <a:t>DG B&amp;I</a:t>
            </a:r>
          </a:p>
          <a:p>
            <a:endParaRPr lang="nl-NL" dirty="0"/>
          </a:p>
          <a:p>
            <a:r>
              <a:rPr lang="nl-NL" dirty="0"/>
              <a:t>BZK</a:t>
            </a:r>
          </a:p>
          <a:p>
            <a:endParaRPr lang="nl-NL" dirty="0"/>
          </a:p>
          <a:p>
            <a:r>
              <a:rPr lang="nl-NL" dirty="0"/>
              <a:t>Departementen (J&amp;V, I&amp;W, Defensie, OCW)</a:t>
            </a:r>
          </a:p>
          <a:p>
            <a:endParaRPr lang="nl-NL" dirty="0"/>
          </a:p>
          <a:p>
            <a:r>
              <a:rPr lang="nl-NL" dirty="0"/>
              <a:t>Vergunninghouders</a:t>
            </a:r>
          </a:p>
          <a:p>
            <a:endParaRPr lang="nl-NL" dirty="0"/>
          </a:p>
          <a:p>
            <a:r>
              <a:rPr lang="nl-NL" dirty="0"/>
              <a:t>Registratiehouders</a:t>
            </a:r>
          </a:p>
          <a:p>
            <a:endParaRPr lang="nl-NL" dirty="0"/>
          </a:p>
        </p:txBody>
      </p:sp>
      <p:sp>
        <p:nvSpPr>
          <p:cNvPr id="3" name="Titel 2">
            <a:extLst>
              <a:ext uri="{FF2B5EF4-FFF2-40B4-BE49-F238E27FC236}">
                <a16:creationId xmlns:a16="http://schemas.microsoft.com/office/drawing/2014/main" id="{9B9EFC18-9C10-472C-B779-DB44214D8F69}"/>
              </a:ext>
            </a:extLst>
          </p:cNvPr>
          <p:cNvSpPr>
            <a:spLocks noGrp="1"/>
          </p:cNvSpPr>
          <p:nvPr>
            <p:ph type="title"/>
          </p:nvPr>
        </p:nvSpPr>
        <p:spPr/>
        <p:txBody>
          <a:bodyPr/>
          <a:lstStyle/>
          <a:p>
            <a:r>
              <a:rPr lang="nl-NL" dirty="0"/>
              <a:t>De klanten:</a:t>
            </a:r>
          </a:p>
        </p:txBody>
      </p:sp>
    </p:spTree>
    <p:extLst>
      <p:ext uri="{BB962C8B-B14F-4D97-AF65-F5344CB8AC3E}">
        <p14:creationId xmlns:p14="http://schemas.microsoft.com/office/powerpoint/2010/main" val="136378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ontent Placeholder 1">
            <a:extLst>
              <a:ext uri="{FF2B5EF4-FFF2-40B4-BE49-F238E27FC236}">
                <a16:creationId xmlns:a16="http://schemas.microsoft.com/office/drawing/2014/main" id="{29EBF9F6-092E-AD5B-6E52-BACD1A0E635D}"/>
              </a:ext>
            </a:extLst>
          </p:cNvPr>
          <p:cNvSpPr>
            <a:spLocks noGrp="1"/>
          </p:cNvSpPr>
          <p:nvPr>
            <p:ph idx="1"/>
          </p:nvPr>
        </p:nvSpPr>
        <p:spPr>
          <a:xfrm>
            <a:off x="635000" y="2289485"/>
            <a:ext cx="10923588" cy="3931928"/>
          </a:xfrm>
        </p:spPr>
        <p:txBody>
          <a:bodyPr numCol="1">
            <a:normAutofit fontScale="92500" lnSpcReduction="20000"/>
          </a:bodyPr>
          <a:lstStyle/>
          <a:p>
            <a:r>
              <a:rPr lang="en-US" dirty="0"/>
              <a:t>Het </a:t>
            </a:r>
            <a:r>
              <a:rPr lang="en-US" dirty="0" err="1"/>
              <a:t>tarief</a:t>
            </a:r>
            <a:r>
              <a:rPr lang="en-US" dirty="0"/>
              <a:t> </a:t>
            </a:r>
            <a:r>
              <a:rPr lang="en-US" dirty="0" err="1"/>
              <a:t>wordt</a:t>
            </a:r>
            <a:r>
              <a:rPr lang="en-US" dirty="0"/>
              <a:t> </a:t>
            </a:r>
            <a:r>
              <a:rPr lang="en-US" dirty="0" err="1"/>
              <a:t>opgebouwd</a:t>
            </a:r>
            <a:r>
              <a:rPr lang="en-US" dirty="0"/>
              <a:t> </a:t>
            </a:r>
            <a:r>
              <a:rPr lang="en-US" dirty="0" err="1"/>
              <a:t>uit</a:t>
            </a:r>
            <a:r>
              <a:rPr lang="en-US" dirty="0"/>
              <a:t> de </a:t>
            </a:r>
            <a:r>
              <a:rPr lang="en-US" dirty="0" err="1"/>
              <a:t>kosten</a:t>
            </a:r>
            <a:r>
              <a:rPr lang="en-US" dirty="0"/>
              <a:t> die </a:t>
            </a:r>
            <a:r>
              <a:rPr lang="en-US" dirty="0" err="1"/>
              <a:t>voor</a:t>
            </a:r>
            <a:r>
              <a:rPr lang="en-US" dirty="0"/>
              <a:t> </a:t>
            </a:r>
            <a:r>
              <a:rPr lang="en-US" dirty="0" err="1"/>
              <a:t>betreffende</a:t>
            </a:r>
            <a:r>
              <a:rPr lang="en-US" dirty="0"/>
              <a:t> </a:t>
            </a:r>
            <a:r>
              <a:rPr lang="en-US" dirty="0" err="1"/>
              <a:t>activiteit</a:t>
            </a:r>
            <a:r>
              <a:rPr lang="en-US" dirty="0"/>
              <a:t> </a:t>
            </a:r>
            <a:r>
              <a:rPr lang="en-US" dirty="0" err="1"/>
              <a:t>gemaakt</a:t>
            </a:r>
            <a:r>
              <a:rPr lang="en-US" dirty="0"/>
              <a:t> </a:t>
            </a:r>
            <a:r>
              <a:rPr lang="en-US" dirty="0" err="1"/>
              <a:t>moeten</a:t>
            </a:r>
            <a:r>
              <a:rPr lang="en-US" dirty="0"/>
              <a:t> </a:t>
            </a:r>
            <a:r>
              <a:rPr lang="en-US" dirty="0" err="1"/>
              <a:t>worden</a:t>
            </a:r>
            <a:r>
              <a:rPr lang="en-US" dirty="0"/>
              <a:t>;</a:t>
            </a:r>
          </a:p>
          <a:p>
            <a:r>
              <a:rPr lang="en-US" dirty="0" err="1"/>
              <a:t>Daarbij</a:t>
            </a:r>
            <a:r>
              <a:rPr lang="en-US" dirty="0"/>
              <a:t> </a:t>
            </a:r>
            <a:r>
              <a:rPr lang="en-US" dirty="0" err="1"/>
              <a:t>wordt</a:t>
            </a:r>
            <a:r>
              <a:rPr lang="en-US" dirty="0"/>
              <a:t> </a:t>
            </a:r>
            <a:r>
              <a:rPr lang="en-US" dirty="0" err="1"/>
              <a:t>een</a:t>
            </a:r>
            <a:r>
              <a:rPr lang="en-US" dirty="0"/>
              <a:t> </a:t>
            </a:r>
            <a:r>
              <a:rPr lang="en-US" dirty="0" err="1"/>
              <a:t>gemiddelde</a:t>
            </a:r>
            <a:r>
              <a:rPr lang="en-US" dirty="0"/>
              <a:t> </a:t>
            </a:r>
            <a:r>
              <a:rPr lang="en-US" dirty="0" err="1"/>
              <a:t>gemaakt</a:t>
            </a:r>
            <a:r>
              <a:rPr lang="en-US" dirty="0"/>
              <a:t> </a:t>
            </a:r>
            <a:r>
              <a:rPr lang="en-US" dirty="0" err="1"/>
              <a:t>voor</a:t>
            </a:r>
            <a:r>
              <a:rPr lang="en-US" dirty="0"/>
              <a:t> </a:t>
            </a:r>
            <a:r>
              <a:rPr lang="en-US" dirty="0" err="1"/>
              <a:t>alle</a:t>
            </a:r>
            <a:r>
              <a:rPr lang="en-US" dirty="0"/>
              <a:t> </a:t>
            </a:r>
            <a:r>
              <a:rPr lang="en-US" dirty="0" err="1"/>
              <a:t>houders</a:t>
            </a:r>
            <a:r>
              <a:rPr lang="en-US" dirty="0"/>
              <a:t> </a:t>
            </a:r>
            <a:r>
              <a:rPr lang="en-US" dirty="0" err="1"/>
              <a:t>binnen</a:t>
            </a:r>
            <a:r>
              <a:rPr lang="en-US" dirty="0"/>
              <a:t> de </a:t>
            </a:r>
            <a:r>
              <a:rPr lang="en-US" dirty="0" err="1"/>
              <a:t>betreffende</a:t>
            </a:r>
            <a:r>
              <a:rPr lang="en-US" dirty="0"/>
              <a:t> </a:t>
            </a:r>
            <a:r>
              <a:rPr lang="en-US" dirty="0" err="1"/>
              <a:t>categorie</a:t>
            </a:r>
            <a:r>
              <a:rPr lang="en-US" dirty="0"/>
              <a:t>, </a:t>
            </a:r>
            <a:r>
              <a:rPr lang="en-US" dirty="0" err="1"/>
              <a:t>er</a:t>
            </a:r>
            <a:r>
              <a:rPr lang="en-US" dirty="0"/>
              <a:t> is </a:t>
            </a:r>
            <a:r>
              <a:rPr lang="en-US" dirty="0" err="1"/>
              <a:t>geen</a:t>
            </a:r>
            <a:r>
              <a:rPr lang="en-US" dirty="0"/>
              <a:t> </a:t>
            </a:r>
            <a:r>
              <a:rPr lang="en-US" dirty="0" err="1"/>
              <a:t>individueel</a:t>
            </a:r>
            <a:r>
              <a:rPr lang="en-US" dirty="0"/>
              <a:t> </a:t>
            </a:r>
            <a:r>
              <a:rPr lang="en-US" dirty="0" err="1"/>
              <a:t>tarief</a:t>
            </a:r>
            <a:r>
              <a:rPr lang="en-US" dirty="0"/>
              <a:t>;</a:t>
            </a:r>
          </a:p>
          <a:p>
            <a:r>
              <a:rPr lang="en-US" dirty="0"/>
              <a:t>Het </a:t>
            </a:r>
            <a:r>
              <a:rPr lang="en-US" dirty="0" err="1"/>
              <a:t>tarief</a:t>
            </a:r>
            <a:r>
              <a:rPr lang="en-US" dirty="0"/>
              <a:t> </a:t>
            </a:r>
            <a:r>
              <a:rPr lang="en-US" dirty="0" err="1"/>
              <a:t>wordt</a:t>
            </a:r>
            <a:r>
              <a:rPr lang="en-US" dirty="0"/>
              <a:t> </a:t>
            </a:r>
            <a:r>
              <a:rPr lang="en-US" dirty="0" err="1"/>
              <a:t>zodanig</a:t>
            </a:r>
            <a:r>
              <a:rPr lang="en-US" dirty="0"/>
              <a:t> </a:t>
            </a:r>
            <a:r>
              <a:rPr lang="en-US" dirty="0" err="1"/>
              <a:t>opgebouwd</a:t>
            </a:r>
            <a:r>
              <a:rPr lang="en-US" dirty="0"/>
              <a:t> </a:t>
            </a:r>
            <a:r>
              <a:rPr lang="en-US" dirty="0" err="1"/>
              <a:t>dat</a:t>
            </a:r>
            <a:r>
              <a:rPr lang="en-US" dirty="0"/>
              <a:t> het </a:t>
            </a:r>
            <a:r>
              <a:rPr lang="en-US" dirty="0" err="1"/>
              <a:t>meerjarig</a:t>
            </a:r>
            <a:r>
              <a:rPr lang="en-US" dirty="0"/>
              <a:t> </a:t>
            </a:r>
            <a:r>
              <a:rPr lang="en-US" dirty="0" err="1"/>
              <a:t>kostendekkend</a:t>
            </a:r>
            <a:r>
              <a:rPr lang="en-US" dirty="0"/>
              <a:t> is, </a:t>
            </a:r>
            <a:r>
              <a:rPr lang="en-US" dirty="0" err="1"/>
              <a:t>dus</a:t>
            </a:r>
            <a:r>
              <a:rPr lang="en-US" dirty="0"/>
              <a:t> in </a:t>
            </a:r>
            <a:r>
              <a:rPr lang="en-US" dirty="0" err="1"/>
              <a:t>jaar</a:t>
            </a:r>
            <a:r>
              <a:rPr lang="en-US" dirty="0"/>
              <a:t> 1 </a:t>
            </a:r>
            <a:r>
              <a:rPr lang="en-US" dirty="0" err="1"/>
              <a:t>kan</a:t>
            </a:r>
            <a:r>
              <a:rPr lang="en-US" dirty="0"/>
              <a:t> het </a:t>
            </a:r>
            <a:r>
              <a:rPr lang="en-US" dirty="0" err="1"/>
              <a:t>tarief</a:t>
            </a:r>
            <a:r>
              <a:rPr lang="en-US" dirty="0"/>
              <a:t> wat </a:t>
            </a:r>
            <a:r>
              <a:rPr lang="en-US" dirty="0" err="1"/>
              <a:t>te</a:t>
            </a:r>
            <a:r>
              <a:rPr lang="en-US" dirty="0"/>
              <a:t> </a:t>
            </a:r>
            <a:r>
              <a:rPr lang="en-US" dirty="0" err="1"/>
              <a:t>laag</a:t>
            </a:r>
            <a:r>
              <a:rPr lang="en-US" dirty="0"/>
              <a:t> </a:t>
            </a:r>
            <a:r>
              <a:rPr lang="en-US" dirty="0" err="1"/>
              <a:t>zijn</a:t>
            </a:r>
            <a:r>
              <a:rPr lang="en-US" dirty="0"/>
              <a:t>, </a:t>
            </a:r>
            <a:r>
              <a:rPr lang="en-US" dirty="0" err="1"/>
              <a:t>terwijl</a:t>
            </a:r>
            <a:r>
              <a:rPr lang="en-US" dirty="0"/>
              <a:t> het in </a:t>
            </a:r>
            <a:r>
              <a:rPr lang="en-US" dirty="0" err="1"/>
              <a:t>jaar</a:t>
            </a:r>
            <a:r>
              <a:rPr lang="en-US" dirty="0"/>
              <a:t> 2 </a:t>
            </a:r>
            <a:r>
              <a:rPr lang="en-US" dirty="0" err="1"/>
              <a:t>mogelijk</a:t>
            </a:r>
            <a:r>
              <a:rPr lang="en-US" dirty="0"/>
              <a:t> </a:t>
            </a:r>
            <a:r>
              <a:rPr lang="en-US" dirty="0" err="1"/>
              <a:t>iets</a:t>
            </a:r>
            <a:r>
              <a:rPr lang="en-US" dirty="0"/>
              <a:t> </a:t>
            </a:r>
            <a:r>
              <a:rPr lang="en-US" dirty="0" err="1"/>
              <a:t>te</a:t>
            </a:r>
            <a:r>
              <a:rPr lang="en-US" dirty="0"/>
              <a:t> </a:t>
            </a:r>
            <a:r>
              <a:rPr lang="en-US" dirty="0" err="1"/>
              <a:t>hoog</a:t>
            </a:r>
            <a:r>
              <a:rPr lang="en-US" dirty="0"/>
              <a:t> is tov van de </a:t>
            </a:r>
            <a:r>
              <a:rPr lang="en-US" dirty="0" err="1"/>
              <a:t>werkzaamheden</a:t>
            </a:r>
            <a:r>
              <a:rPr lang="en-US" dirty="0"/>
              <a:t> die </a:t>
            </a:r>
            <a:r>
              <a:rPr lang="en-US" dirty="0" err="1"/>
              <a:t>moeten</a:t>
            </a:r>
            <a:r>
              <a:rPr lang="en-US" dirty="0"/>
              <a:t> </a:t>
            </a:r>
            <a:r>
              <a:rPr lang="en-US" dirty="0" err="1"/>
              <a:t>worden</a:t>
            </a:r>
            <a:r>
              <a:rPr lang="en-US" dirty="0"/>
              <a:t> </a:t>
            </a:r>
            <a:r>
              <a:rPr lang="en-US" dirty="0" err="1"/>
              <a:t>uitgevoerd</a:t>
            </a:r>
            <a:r>
              <a:rPr lang="en-US" dirty="0"/>
              <a:t>. De </a:t>
            </a:r>
            <a:r>
              <a:rPr lang="en-US" dirty="0" err="1"/>
              <a:t>middeling</a:t>
            </a:r>
            <a:r>
              <a:rPr lang="en-US" dirty="0"/>
              <a:t> </a:t>
            </a:r>
            <a:r>
              <a:rPr lang="en-US" dirty="0" err="1"/>
              <a:t>geldt</a:t>
            </a:r>
            <a:r>
              <a:rPr lang="en-US" dirty="0"/>
              <a:t> in </a:t>
            </a:r>
            <a:r>
              <a:rPr lang="en-US" dirty="0" err="1"/>
              <a:t>principe</a:t>
            </a:r>
            <a:r>
              <a:rPr lang="en-US" dirty="0"/>
              <a:t> over 4 </a:t>
            </a:r>
            <a:r>
              <a:rPr lang="en-US" dirty="0" err="1"/>
              <a:t>jaar</a:t>
            </a:r>
            <a:r>
              <a:rPr lang="en-US" dirty="0"/>
              <a:t> </a:t>
            </a:r>
            <a:r>
              <a:rPr lang="en-US" dirty="0" err="1"/>
              <a:t>en</a:t>
            </a:r>
            <a:r>
              <a:rPr lang="en-US" dirty="0"/>
              <a:t> </a:t>
            </a:r>
            <a:r>
              <a:rPr lang="en-US" dirty="0" err="1"/>
              <a:t>schuift</a:t>
            </a:r>
            <a:r>
              <a:rPr lang="en-US" dirty="0"/>
              <a:t> </a:t>
            </a:r>
            <a:r>
              <a:rPr lang="en-US" dirty="0" err="1"/>
              <a:t>uiteraard</a:t>
            </a:r>
            <a:r>
              <a:rPr lang="en-US" dirty="0"/>
              <a:t> </a:t>
            </a:r>
            <a:r>
              <a:rPr lang="en-US" dirty="0" err="1"/>
              <a:t>continu</a:t>
            </a:r>
            <a:r>
              <a:rPr lang="en-US" dirty="0"/>
              <a:t> door;</a:t>
            </a:r>
          </a:p>
          <a:p>
            <a:r>
              <a:rPr lang="en-US" dirty="0"/>
              <a:t>De </a:t>
            </a:r>
            <a:r>
              <a:rPr lang="en-US" dirty="0" err="1"/>
              <a:t>tarieven</a:t>
            </a:r>
            <a:r>
              <a:rPr lang="en-US" dirty="0"/>
              <a:t> </a:t>
            </a:r>
            <a:r>
              <a:rPr lang="en-US" dirty="0" err="1"/>
              <a:t>worden</a:t>
            </a:r>
            <a:r>
              <a:rPr lang="en-US" dirty="0"/>
              <a:t> </a:t>
            </a:r>
            <a:r>
              <a:rPr lang="en-US" dirty="0" err="1"/>
              <a:t>jaarlijks</a:t>
            </a:r>
            <a:r>
              <a:rPr lang="en-US" dirty="0"/>
              <a:t> </a:t>
            </a:r>
            <a:r>
              <a:rPr lang="en-US" dirty="0" err="1"/>
              <a:t>geindexeerd</a:t>
            </a:r>
            <a:r>
              <a:rPr lang="en-US" dirty="0"/>
              <a:t> met </a:t>
            </a:r>
            <a:r>
              <a:rPr lang="en-US" dirty="0" err="1"/>
              <a:t>minimaal</a:t>
            </a:r>
            <a:r>
              <a:rPr lang="en-US" dirty="0"/>
              <a:t> de loon/</a:t>
            </a:r>
            <a:r>
              <a:rPr lang="en-US" dirty="0" err="1"/>
              <a:t>prijscompensatie</a:t>
            </a:r>
            <a:r>
              <a:rPr lang="en-US" dirty="0"/>
              <a:t>;</a:t>
            </a:r>
          </a:p>
          <a:p>
            <a:r>
              <a:rPr lang="en-US" dirty="0"/>
              <a:t>De </a:t>
            </a:r>
            <a:r>
              <a:rPr lang="en-US" dirty="0" err="1"/>
              <a:t>tarieven</a:t>
            </a:r>
            <a:r>
              <a:rPr lang="en-US" dirty="0"/>
              <a:t> </a:t>
            </a:r>
            <a:r>
              <a:rPr lang="en-US" dirty="0" err="1"/>
              <a:t>worden</a:t>
            </a:r>
            <a:r>
              <a:rPr lang="en-US" dirty="0"/>
              <a:t> </a:t>
            </a:r>
            <a:r>
              <a:rPr lang="en-US" dirty="0" err="1"/>
              <a:t>jaarlijks</a:t>
            </a:r>
            <a:r>
              <a:rPr lang="en-US" dirty="0"/>
              <a:t> </a:t>
            </a:r>
            <a:r>
              <a:rPr lang="en-US" dirty="0" err="1"/>
              <a:t>herzien</a:t>
            </a:r>
            <a:r>
              <a:rPr lang="en-US" dirty="0"/>
              <a:t> </a:t>
            </a:r>
            <a:r>
              <a:rPr lang="en-US" dirty="0" err="1"/>
              <a:t>en</a:t>
            </a:r>
            <a:r>
              <a:rPr lang="en-US" dirty="0"/>
              <a:t> </a:t>
            </a:r>
            <a:r>
              <a:rPr lang="en-US" dirty="0" err="1"/>
              <a:t>opnieuw</a:t>
            </a:r>
            <a:r>
              <a:rPr lang="en-US" dirty="0"/>
              <a:t> </a:t>
            </a:r>
            <a:r>
              <a:rPr lang="en-US" dirty="0" err="1"/>
              <a:t>vastgesteld</a:t>
            </a:r>
            <a:r>
              <a:rPr lang="en-US" dirty="0"/>
              <a:t> door de minister (</a:t>
            </a:r>
            <a:r>
              <a:rPr lang="en-US" dirty="0" err="1"/>
              <a:t>Regeling</a:t>
            </a:r>
            <a:r>
              <a:rPr lang="en-US" dirty="0"/>
              <a:t> </a:t>
            </a:r>
            <a:r>
              <a:rPr lang="en-US" dirty="0" err="1"/>
              <a:t>vergoedingen</a:t>
            </a:r>
            <a:r>
              <a:rPr lang="en-US" dirty="0"/>
              <a:t> </a:t>
            </a:r>
            <a:r>
              <a:rPr lang="en-US" dirty="0" err="1"/>
              <a:t>Agentschap</a:t>
            </a:r>
            <a:r>
              <a:rPr lang="en-US" dirty="0"/>
              <a:t> Telecom).</a:t>
            </a:r>
          </a:p>
        </p:txBody>
      </p:sp>
      <p:sp>
        <p:nvSpPr>
          <p:cNvPr id="20" name="Title 2">
            <a:extLst>
              <a:ext uri="{FF2B5EF4-FFF2-40B4-BE49-F238E27FC236}">
                <a16:creationId xmlns:a16="http://schemas.microsoft.com/office/drawing/2014/main" id="{402CE7EF-08D8-4EA0-A610-AFA789492BD1}"/>
              </a:ext>
            </a:extLst>
          </p:cNvPr>
          <p:cNvSpPr>
            <a:spLocks noGrp="1"/>
          </p:cNvSpPr>
          <p:nvPr>
            <p:ph type="title"/>
          </p:nvPr>
        </p:nvSpPr>
        <p:spPr>
          <a:xfrm>
            <a:off x="635000" y="1052513"/>
            <a:ext cx="10923588" cy="948047"/>
          </a:xfrm>
        </p:spPr>
        <p:txBody>
          <a:bodyPr anchor="b">
            <a:normAutofit/>
          </a:bodyPr>
          <a:lstStyle/>
          <a:p>
            <a:r>
              <a:rPr lang="en-US" dirty="0"/>
              <a:t>Het </a:t>
            </a:r>
            <a:r>
              <a:rPr lang="en-US" dirty="0" err="1"/>
              <a:t>tarief</a:t>
            </a:r>
            <a:r>
              <a:rPr lang="en-US" dirty="0"/>
              <a:t>	</a:t>
            </a:r>
          </a:p>
        </p:txBody>
      </p:sp>
      <mc:AlternateContent xmlns:mc="http://schemas.openxmlformats.org/markup-compatibility/2006" xmlns:p14="http://schemas.microsoft.com/office/powerpoint/2010/main">
        <mc:Choice Requires="p14">
          <p:contentPart p14:bwMode="auto" r:id="rId2">
            <p14:nvContentPartPr>
              <p14:cNvPr id="2" name="Inkt 1">
                <a:extLst>
                  <a:ext uri="{FF2B5EF4-FFF2-40B4-BE49-F238E27FC236}">
                    <a16:creationId xmlns:a16="http://schemas.microsoft.com/office/drawing/2014/main" id="{FD992335-E5B4-48D1-ABFB-B1F4C9AF9595}"/>
                  </a:ext>
                </a:extLst>
              </p14:cNvPr>
              <p14:cNvContentPartPr/>
              <p14:nvPr/>
            </p14:nvContentPartPr>
            <p14:xfrm>
              <a:off x="3897947" y="7507061"/>
              <a:ext cx="5040" cy="360"/>
            </p14:xfrm>
          </p:contentPart>
        </mc:Choice>
        <mc:Fallback xmlns="">
          <p:pic>
            <p:nvPicPr>
              <p:cNvPr id="2" name="Inkt 1">
                <a:extLst>
                  <a:ext uri="{FF2B5EF4-FFF2-40B4-BE49-F238E27FC236}">
                    <a16:creationId xmlns:a16="http://schemas.microsoft.com/office/drawing/2014/main" id="{FD992335-E5B4-48D1-ABFB-B1F4C9AF9595}"/>
                  </a:ext>
                </a:extLst>
              </p:cNvPr>
              <p:cNvPicPr/>
              <p:nvPr/>
            </p:nvPicPr>
            <p:blipFill>
              <a:blip r:embed="rId3"/>
              <a:stretch>
                <a:fillRect/>
              </a:stretch>
            </p:blipFill>
            <p:spPr>
              <a:xfrm>
                <a:off x="3880307" y="7489061"/>
                <a:ext cx="40680" cy="36000"/>
              </a:xfrm>
              <a:prstGeom prst="rect">
                <a:avLst/>
              </a:prstGeom>
            </p:spPr>
          </p:pic>
        </mc:Fallback>
      </mc:AlternateContent>
    </p:spTree>
    <p:extLst>
      <p:ext uri="{BB962C8B-B14F-4D97-AF65-F5344CB8AC3E}">
        <p14:creationId xmlns:p14="http://schemas.microsoft.com/office/powerpoint/2010/main" val="308895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18B0FEEF-1724-4181-A259-85B4E8FAAFBB}"/>
              </a:ext>
            </a:extLst>
          </p:cNvPr>
          <p:cNvSpPr>
            <a:spLocks noGrp="1"/>
          </p:cNvSpPr>
          <p:nvPr>
            <p:ph idx="1"/>
          </p:nvPr>
        </p:nvSpPr>
        <p:spPr/>
        <p:txBody>
          <a:bodyPr numCol="1">
            <a:normAutofit fontScale="92500" lnSpcReduction="10000"/>
          </a:bodyPr>
          <a:lstStyle/>
          <a:p>
            <a:pPr marL="0" indent="0">
              <a:buNone/>
            </a:pPr>
            <a:r>
              <a:rPr lang="nl-NL" dirty="0"/>
              <a:t>Het tarief wordt opgebouwd uit de volgende onderdelen:</a:t>
            </a:r>
          </a:p>
          <a:p>
            <a:pPr>
              <a:buFontTx/>
              <a:buChar char="-"/>
            </a:pPr>
            <a:r>
              <a:rPr lang="nl-NL" dirty="0"/>
              <a:t>Uren (ambtelijk personeel);</a:t>
            </a:r>
          </a:p>
          <a:p>
            <a:pPr>
              <a:buFontTx/>
              <a:buChar char="-"/>
            </a:pPr>
            <a:r>
              <a:rPr lang="nl-NL" dirty="0"/>
              <a:t>Bedrijfsvoering (onder andere de kosten voor de gebouwen, inventaris, organisatieontwikkeling, HRM, Finance, en Juridische ondersteuning);</a:t>
            </a:r>
          </a:p>
          <a:p>
            <a:pPr>
              <a:buFontTx/>
              <a:buChar char="-"/>
            </a:pPr>
            <a:r>
              <a:rPr lang="nl-NL" dirty="0"/>
              <a:t>Ondersteuning/beheer/externe partijen (bv de drukker, gebouwbeheer,   wagenparkbeheer, inkoop (UIC) </a:t>
            </a:r>
            <a:r>
              <a:rPr lang="nl-NL" dirty="0" err="1"/>
              <a:t>etc</a:t>
            </a:r>
            <a:r>
              <a:rPr lang="nl-NL" dirty="0"/>
              <a:t>);</a:t>
            </a:r>
          </a:p>
          <a:p>
            <a:pPr>
              <a:buFontTx/>
              <a:buChar char="-"/>
            </a:pPr>
            <a:r>
              <a:rPr lang="nl-NL" dirty="0"/>
              <a:t>Automatisering/ICT inclusief extern ICT beheer (DICTU)</a:t>
            </a:r>
          </a:p>
          <a:p>
            <a:pPr>
              <a:buFontTx/>
              <a:buChar char="-"/>
            </a:pPr>
            <a:r>
              <a:rPr lang="nl-NL" dirty="0"/>
              <a:t>Voertuigen en (meet) middelen</a:t>
            </a:r>
          </a:p>
          <a:p>
            <a:pPr>
              <a:buFontTx/>
              <a:buChar char="-"/>
            </a:pPr>
            <a:r>
              <a:rPr lang="nl-NL" dirty="0"/>
              <a:t>Inhuur en onderzoek</a:t>
            </a:r>
          </a:p>
          <a:p>
            <a:pPr>
              <a:buFontTx/>
              <a:buChar char="-"/>
            </a:pPr>
            <a:r>
              <a:rPr lang="nl-NL" dirty="0"/>
              <a:t>Internationale ontwikkelingen en overleg.</a:t>
            </a:r>
          </a:p>
          <a:p>
            <a:pPr>
              <a:buFontTx/>
              <a:buChar char="-"/>
            </a:pPr>
            <a:endParaRPr lang="nl-NL" dirty="0"/>
          </a:p>
          <a:p>
            <a:pPr>
              <a:buFontTx/>
              <a:buChar char="-"/>
            </a:pPr>
            <a:endParaRPr lang="nl-NL" dirty="0"/>
          </a:p>
        </p:txBody>
      </p:sp>
      <p:sp>
        <p:nvSpPr>
          <p:cNvPr id="3" name="Titel 2">
            <a:extLst>
              <a:ext uri="{FF2B5EF4-FFF2-40B4-BE49-F238E27FC236}">
                <a16:creationId xmlns:a16="http://schemas.microsoft.com/office/drawing/2014/main" id="{6FF9DDC9-51AD-449E-A0B0-3BCB49B9AB76}"/>
              </a:ext>
            </a:extLst>
          </p:cNvPr>
          <p:cNvSpPr>
            <a:spLocks noGrp="1"/>
          </p:cNvSpPr>
          <p:nvPr>
            <p:ph type="title"/>
          </p:nvPr>
        </p:nvSpPr>
        <p:spPr/>
        <p:txBody>
          <a:bodyPr>
            <a:normAutofit fontScale="90000"/>
          </a:bodyPr>
          <a:lstStyle/>
          <a:p>
            <a:r>
              <a:rPr lang="nl-NL" dirty="0"/>
              <a:t>Wat zit er in het tarief voor een vergunning/registratie	</a:t>
            </a:r>
          </a:p>
        </p:txBody>
      </p:sp>
    </p:spTree>
    <p:extLst>
      <p:ext uri="{BB962C8B-B14F-4D97-AF65-F5344CB8AC3E}">
        <p14:creationId xmlns:p14="http://schemas.microsoft.com/office/powerpoint/2010/main" val="4058167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1F8E6794-D7AA-4E2A-A4D6-0B2EF2779C5C}"/>
              </a:ext>
            </a:extLst>
          </p:cNvPr>
          <p:cNvSpPr>
            <a:spLocks noGrp="1"/>
          </p:cNvSpPr>
          <p:nvPr>
            <p:ph idx="1"/>
          </p:nvPr>
        </p:nvSpPr>
        <p:spPr/>
        <p:txBody>
          <a:bodyPr numCol="1">
            <a:normAutofit fontScale="92500" lnSpcReduction="10000"/>
          </a:bodyPr>
          <a:lstStyle/>
          <a:p>
            <a:r>
              <a:rPr lang="nl-NL" dirty="0"/>
              <a:t>Het uurtarief wordt berekend als er bv werkzaamheden worden verricht die niet gekoppeld kunnen worden aan de tarieven genoemd in de regeling. </a:t>
            </a:r>
          </a:p>
          <a:p>
            <a:r>
              <a:rPr lang="nl-NL" dirty="0"/>
              <a:t>Het uurtarief is daarmee ook opgebouwd uit kosten uren, middelen, gebouwen, ICT, ondersteuning, enzovoorts. </a:t>
            </a:r>
          </a:p>
          <a:p>
            <a:r>
              <a:rPr lang="nl-NL" dirty="0"/>
              <a:t>In regeling opgenomen voor een aantal groepen </a:t>
            </a:r>
            <a:r>
              <a:rPr lang="nl-NL" dirty="0" err="1"/>
              <a:t>schaalniveau’s</a:t>
            </a:r>
            <a:endParaRPr lang="nl-NL" dirty="0"/>
          </a:p>
          <a:p>
            <a:pPr lvl="1"/>
            <a:r>
              <a:rPr lang="nl-NL" dirty="0"/>
              <a:t>1 t/m 5</a:t>
            </a:r>
          </a:p>
          <a:p>
            <a:pPr lvl="1"/>
            <a:r>
              <a:rPr lang="nl-NL" dirty="0">
                <a:highlight>
                  <a:srgbClr val="FFFF00"/>
                </a:highlight>
              </a:rPr>
              <a:t>6 t/m 8</a:t>
            </a:r>
          </a:p>
          <a:p>
            <a:pPr lvl="1"/>
            <a:r>
              <a:rPr lang="nl-NL" dirty="0">
                <a:highlight>
                  <a:srgbClr val="FFFF00"/>
                </a:highlight>
              </a:rPr>
              <a:t>9 t/m 11</a:t>
            </a:r>
          </a:p>
          <a:p>
            <a:pPr lvl="1"/>
            <a:r>
              <a:rPr lang="nl-NL" dirty="0">
                <a:highlight>
                  <a:srgbClr val="FFFF00"/>
                </a:highlight>
              </a:rPr>
              <a:t>12 t/m 14</a:t>
            </a:r>
          </a:p>
          <a:p>
            <a:pPr lvl="1"/>
            <a:r>
              <a:rPr lang="nl-NL" dirty="0"/>
              <a:t>15 en hoger</a:t>
            </a:r>
          </a:p>
        </p:txBody>
      </p:sp>
      <p:sp>
        <p:nvSpPr>
          <p:cNvPr id="3" name="Titel 2">
            <a:extLst>
              <a:ext uri="{FF2B5EF4-FFF2-40B4-BE49-F238E27FC236}">
                <a16:creationId xmlns:a16="http://schemas.microsoft.com/office/drawing/2014/main" id="{613F74ED-4823-4207-AE05-DEB6D805FD48}"/>
              </a:ext>
            </a:extLst>
          </p:cNvPr>
          <p:cNvSpPr>
            <a:spLocks noGrp="1"/>
          </p:cNvSpPr>
          <p:nvPr>
            <p:ph type="title"/>
          </p:nvPr>
        </p:nvSpPr>
        <p:spPr>
          <a:xfrm>
            <a:off x="635000" y="1073533"/>
            <a:ext cx="10923588" cy="948047"/>
          </a:xfrm>
        </p:spPr>
        <p:txBody>
          <a:bodyPr/>
          <a:lstStyle/>
          <a:p>
            <a:r>
              <a:rPr lang="nl-NL" dirty="0"/>
              <a:t>Opbouw uurtarief</a:t>
            </a:r>
          </a:p>
        </p:txBody>
      </p:sp>
    </p:spTree>
    <p:extLst>
      <p:ext uri="{BB962C8B-B14F-4D97-AF65-F5344CB8AC3E}">
        <p14:creationId xmlns:p14="http://schemas.microsoft.com/office/powerpoint/2010/main" val="2810988363"/>
      </p:ext>
    </p:extLst>
  </p:cSld>
  <p:clrMapOvr>
    <a:masterClrMapping/>
  </p:clrMapOvr>
</p:sld>
</file>

<file path=ppt/theme/theme1.xml><?xml version="1.0" encoding="utf-8"?>
<a:theme xmlns:a="http://schemas.openxmlformats.org/drawingml/2006/main" name="Rijkshuisstijl Hemelblauw">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aars">
      <a:srgbClr val="42145F"/>
    </a:custClr>
    <a:custClr name="Donkerblauw">
      <a:srgbClr val="01689B"/>
    </a:custClr>
    <a:custClr name="Hemelblauw">
      <a:srgbClr val="007BC7"/>
    </a:custClr>
    <a:custClr name="Violet">
      <a:srgbClr val="A90061"/>
    </a:custClr>
    <a:custClr name="Robijnrood">
      <a:srgbClr val="CA005D"/>
    </a:custClr>
    <a:custClr name="Rood">
      <a:srgbClr val="D52B1E"/>
    </a:custClr>
    <a:custClr name="Donkergroen">
      <a:srgbClr val="275937"/>
    </a:custClr>
    <a:custClr name="Groen">
      <a:srgbClr val="39870C"/>
    </a:custClr>
    <a:custClr name="Mosgroen">
      <a:srgbClr val="777C00"/>
    </a:custClr>
    <a:custClr name="Donkerbruin">
      <a:srgbClr val="673327"/>
    </a:custClr>
    <a:custClr name="Licht Paars">
      <a:srgbClr val="C6B8CF"/>
    </a:custClr>
    <a:custClr name="Licht Donkerblauw">
      <a:srgbClr val="CCE0F1"/>
    </a:custClr>
    <a:custClr name="Licht Hemelblauw">
      <a:srgbClr val="DDEFF8"/>
    </a:custClr>
    <a:custClr name="Licht Violet">
      <a:srgbClr val="E5B2CF"/>
    </a:custClr>
    <a:custClr name="Licht Robijnrood">
      <a:srgbClr val="EFB2CE"/>
    </a:custClr>
    <a:custClr name="Licht Rood">
      <a:srgbClr val="F2BFBB"/>
    </a:custClr>
    <a:custClr name="Licht Donkergroen">
      <a:srgbClr val="BECDC3"/>
    </a:custClr>
    <a:custClr name="Licht Groen">
      <a:srgbClr val="C3DBB6"/>
    </a:custClr>
    <a:custClr name="Licht Mosgroen">
      <a:srgbClr val="D6D7B2"/>
    </a:custClr>
    <a:custClr name="Licht Donkerbruin">
      <a:srgbClr val="D1C1BE"/>
    </a:custClr>
    <a:custClr name="Bruin">
      <a:srgbClr val="94710A"/>
    </a:custClr>
    <a:custClr name="Geel">
      <a:srgbClr val="F9E11E"/>
    </a:custClr>
    <a:custClr name="Donkergeel">
      <a:srgbClr val="FFB612"/>
    </a:custClr>
    <a:custClr name="Oranje">
      <a:srgbClr val="E17000"/>
    </a:custClr>
    <a:custClr name="Roze">
      <a:srgbClr val="F092CD"/>
    </a:custClr>
    <a:custClr name="Lichtblauw">
      <a:srgbClr val="8FCAE7"/>
    </a:custClr>
    <a:custClr name="Mintgroen">
      <a:srgbClr val="76D2B6"/>
    </a:custClr>
    <a:custClr name="Grijs 7">
      <a:srgbClr val="535353"/>
    </a:custClr>
    <a:custClr name="Grijs 6">
      <a:srgbClr val="696969"/>
    </a:custClr>
    <a:custClr name="Grijs 5">
      <a:srgbClr val="999999"/>
    </a:custClr>
    <a:custClr name="Licht Bruin">
      <a:srgbClr val="DFD4B5"/>
    </a:custClr>
    <a:custClr name="Licht Geel">
      <a:srgbClr val="FDF6BB"/>
    </a:custClr>
    <a:custClr name="Licht Donkergeel">
      <a:srgbClr val="FFE9B7"/>
    </a:custClr>
    <a:custClr name="Licht Oranje">
      <a:srgbClr val="F6D4B2"/>
    </a:custClr>
    <a:custClr name="Licht Roze">
      <a:srgbClr val="FADEF0"/>
    </a:custClr>
    <a:custClr name="Licht Lichtblauw">
      <a:srgbClr val="DDEFF8"/>
    </a:custClr>
    <a:custClr name="Licht Mintgroen">
      <a:srgbClr val="D6F1E9"/>
    </a:custClr>
    <a:custClr name="Grijs 4">
      <a:srgbClr val="B4B4B4"/>
    </a:custClr>
    <a:custClr name="Grijs 3">
      <a:srgbClr val="CCCCCC"/>
    </a:custClr>
    <a:custClr name="Grijs 2">
      <a:srgbClr val="E6E6E6"/>
    </a:custClr>
  </a:custClrLst>
  <a:extLst>
    <a:ext uri="{05A4C25C-085E-4340-85A3-A5531E510DB2}">
      <thm15:themeFamily xmlns:thm15="http://schemas.microsoft.com/office/thememl/2012/main" name="Presentatie46" id="{D7A288C4-2E63-1F40-8FEE-1BD90C88DEA2}" vid="{DC129FCA-0CF9-BD45-9DB2-8FC41F291E1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2996</TotalTime>
  <Words>1253</Words>
  <Application>Microsoft Office PowerPoint</Application>
  <PresentationFormat>Breedbeeld</PresentationFormat>
  <Paragraphs>122</Paragraphs>
  <Slides>17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RijksoverheidSansHeading</vt:lpstr>
      <vt:lpstr>Verdana</vt:lpstr>
      <vt:lpstr>Wingdings</vt:lpstr>
      <vt:lpstr>Rijkshuisstijl Hemelblauw</vt:lpstr>
      <vt:lpstr>Juni 2022  </vt:lpstr>
      <vt:lpstr>Aanleiding</vt:lpstr>
      <vt:lpstr>Waarom een tarief</vt:lpstr>
      <vt:lpstr>Tarieven Transparant</vt:lpstr>
      <vt:lpstr>Visie van Tarieven Transparant</vt:lpstr>
      <vt:lpstr>De klanten:</vt:lpstr>
      <vt:lpstr>Het tarief </vt:lpstr>
      <vt:lpstr>Wat zit er in het tarief voor een vergunning/registratie </vt:lpstr>
      <vt:lpstr>Opbouw uurtarief</vt:lpstr>
      <vt:lpstr>Hoe wordt een tarief jaarlijks bijgesteld: het proces</vt:lpstr>
      <vt:lpstr>De regeling  </vt:lpstr>
      <vt:lpstr>De afgelopen jaren</vt:lpstr>
      <vt:lpstr>Extra kosten in de afgelopen jaren</vt:lpstr>
      <vt:lpstr>Wat betekent dit voor de kosten van bv een amateur vergunning?</vt:lpstr>
      <vt:lpstr>Verandering in de kosten van amateurvergunningen:</vt:lpstr>
      <vt:lpstr>Het rekensommetje</vt:lpstr>
      <vt:lpstr>Vragen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dc:title>
  <dc:creator>Hofsommer, F. (Frans)</dc:creator>
  <cp:lastModifiedBy>Bredewout, mr. N.J. (Niels)</cp:lastModifiedBy>
  <cp:revision>46</cp:revision>
  <dcterms:created xsi:type="dcterms:W3CDTF">2022-04-26T08:37:14Z</dcterms:created>
  <dcterms:modified xsi:type="dcterms:W3CDTF">2022-07-05T09:50:53Z</dcterms:modified>
</cp:coreProperties>
</file>